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4"/>
  </p:notesMasterIdLst>
  <p:sldIdLst>
    <p:sldId id="301" r:id="rId2"/>
    <p:sldId id="281" r:id="rId3"/>
    <p:sldId id="318" r:id="rId4"/>
    <p:sldId id="282" r:id="rId5"/>
    <p:sldId id="303" r:id="rId6"/>
    <p:sldId id="320" r:id="rId7"/>
    <p:sldId id="321" r:id="rId8"/>
    <p:sldId id="302" r:id="rId9"/>
    <p:sldId id="307" r:id="rId10"/>
    <p:sldId id="304" r:id="rId11"/>
    <p:sldId id="308" r:id="rId12"/>
    <p:sldId id="311" r:id="rId13"/>
    <p:sldId id="309" r:id="rId14"/>
    <p:sldId id="319" r:id="rId15"/>
    <p:sldId id="310" r:id="rId16"/>
    <p:sldId id="314" r:id="rId17"/>
    <p:sldId id="313" r:id="rId18"/>
    <p:sldId id="315" r:id="rId19"/>
    <p:sldId id="316" r:id="rId20"/>
    <p:sldId id="317" r:id="rId21"/>
    <p:sldId id="312" r:id="rId22"/>
    <p:sldId id="296"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29EEA-03F4-4A36-B035-8AB210E03458}">
          <p14:sldIdLst>
            <p14:sldId id="301"/>
            <p14:sldId id="281"/>
            <p14:sldId id="318"/>
            <p14:sldId id="282"/>
            <p14:sldId id="303"/>
            <p14:sldId id="320"/>
            <p14:sldId id="321"/>
            <p14:sldId id="302"/>
            <p14:sldId id="307"/>
            <p14:sldId id="304"/>
            <p14:sldId id="308"/>
            <p14:sldId id="311"/>
            <p14:sldId id="309"/>
            <p14:sldId id="319"/>
            <p14:sldId id="310"/>
            <p14:sldId id="314"/>
            <p14:sldId id="313"/>
            <p14:sldId id="315"/>
            <p14:sldId id="316"/>
            <p14:sldId id="317"/>
            <p14:sldId id="312"/>
            <p14:sldId id="29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111" d="100"/>
          <a:sy n="111" d="100"/>
        </p:scale>
        <p:origin x="786"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92D193-5664-4648-82C0-E058210628D3}" type="datetimeFigureOut">
              <a:rPr lang="en-US" smtClean="0"/>
              <a:t>4/8/2019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83229CC-490B-4090-8D59-355CE037BFBC}" type="slidenum">
              <a:rPr lang="en-US" smtClean="0"/>
              <a:t>‹#›</a:t>
            </a:fld>
            <a:endParaRPr lang="en-US"/>
          </a:p>
        </p:txBody>
      </p:sp>
    </p:spTree>
    <p:extLst>
      <p:ext uri="{BB962C8B-B14F-4D97-AF65-F5344CB8AC3E}">
        <p14:creationId xmlns:p14="http://schemas.microsoft.com/office/powerpoint/2010/main" val="422881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4</a:t>
            </a:fld>
            <a:endParaRPr lang="en-US"/>
          </a:p>
        </p:txBody>
      </p:sp>
    </p:spTree>
    <p:extLst>
      <p:ext uri="{BB962C8B-B14F-4D97-AF65-F5344CB8AC3E}">
        <p14:creationId xmlns:p14="http://schemas.microsoft.com/office/powerpoint/2010/main" val="168134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13</a:t>
            </a:fld>
            <a:endParaRPr lang="en-US"/>
          </a:p>
        </p:txBody>
      </p:sp>
    </p:spTree>
    <p:extLst>
      <p:ext uri="{BB962C8B-B14F-4D97-AF65-F5344CB8AC3E}">
        <p14:creationId xmlns:p14="http://schemas.microsoft.com/office/powerpoint/2010/main" val="96988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14</a:t>
            </a:fld>
            <a:endParaRPr lang="en-US"/>
          </a:p>
        </p:txBody>
      </p:sp>
    </p:spTree>
    <p:extLst>
      <p:ext uri="{BB962C8B-B14F-4D97-AF65-F5344CB8AC3E}">
        <p14:creationId xmlns:p14="http://schemas.microsoft.com/office/powerpoint/2010/main" val="194130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15</a:t>
            </a:fld>
            <a:endParaRPr lang="en-US"/>
          </a:p>
        </p:txBody>
      </p:sp>
    </p:spTree>
    <p:extLst>
      <p:ext uri="{BB962C8B-B14F-4D97-AF65-F5344CB8AC3E}">
        <p14:creationId xmlns:p14="http://schemas.microsoft.com/office/powerpoint/2010/main" val="8414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16</a:t>
            </a:fld>
            <a:endParaRPr lang="en-US"/>
          </a:p>
        </p:txBody>
      </p:sp>
    </p:spTree>
    <p:extLst>
      <p:ext uri="{BB962C8B-B14F-4D97-AF65-F5344CB8AC3E}">
        <p14:creationId xmlns:p14="http://schemas.microsoft.com/office/powerpoint/2010/main" val="191423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17</a:t>
            </a:fld>
            <a:endParaRPr lang="en-US"/>
          </a:p>
        </p:txBody>
      </p:sp>
    </p:spTree>
    <p:extLst>
      <p:ext uri="{BB962C8B-B14F-4D97-AF65-F5344CB8AC3E}">
        <p14:creationId xmlns:p14="http://schemas.microsoft.com/office/powerpoint/2010/main" val="123423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18</a:t>
            </a:fld>
            <a:endParaRPr lang="en-US"/>
          </a:p>
        </p:txBody>
      </p:sp>
    </p:spTree>
    <p:extLst>
      <p:ext uri="{BB962C8B-B14F-4D97-AF65-F5344CB8AC3E}">
        <p14:creationId xmlns:p14="http://schemas.microsoft.com/office/powerpoint/2010/main" val="119237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19</a:t>
            </a:fld>
            <a:endParaRPr lang="en-US"/>
          </a:p>
        </p:txBody>
      </p:sp>
    </p:spTree>
    <p:extLst>
      <p:ext uri="{BB962C8B-B14F-4D97-AF65-F5344CB8AC3E}">
        <p14:creationId xmlns:p14="http://schemas.microsoft.com/office/powerpoint/2010/main" val="53062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20</a:t>
            </a:fld>
            <a:endParaRPr lang="en-US"/>
          </a:p>
        </p:txBody>
      </p:sp>
    </p:spTree>
    <p:extLst>
      <p:ext uri="{BB962C8B-B14F-4D97-AF65-F5344CB8AC3E}">
        <p14:creationId xmlns:p14="http://schemas.microsoft.com/office/powerpoint/2010/main" val="211231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21</a:t>
            </a:fld>
            <a:endParaRPr lang="en-US"/>
          </a:p>
        </p:txBody>
      </p:sp>
    </p:spTree>
    <p:extLst>
      <p:ext uri="{BB962C8B-B14F-4D97-AF65-F5344CB8AC3E}">
        <p14:creationId xmlns:p14="http://schemas.microsoft.com/office/powerpoint/2010/main" val="423124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22</a:t>
            </a:fld>
            <a:endParaRPr lang="en-US"/>
          </a:p>
        </p:txBody>
      </p:sp>
    </p:spTree>
    <p:extLst>
      <p:ext uri="{BB962C8B-B14F-4D97-AF65-F5344CB8AC3E}">
        <p14:creationId xmlns:p14="http://schemas.microsoft.com/office/powerpoint/2010/main" val="303788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5</a:t>
            </a:fld>
            <a:endParaRPr lang="en-US"/>
          </a:p>
        </p:txBody>
      </p:sp>
    </p:spTree>
    <p:extLst>
      <p:ext uri="{BB962C8B-B14F-4D97-AF65-F5344CB8AC3E}">
        <p14:creationId xmlns:p14="http://schemas.microsoft.com/office/powerpoint/2010/main" val="389213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6</a:t>
            </a:fld>
            <a:endParaRPr lang="en-US"/>
          </a:p>
        </p:txBody>
      </p:sp>
    </p:spTree>
    <p:extLst>
      <p:ext uri="{BB962C8B-B14F-4D97-AF65-F5344CB8AC3E}">
        <p14:creationId xmlns:p14="http://schemas.microsoft.com/office/powerpoint/2010/main" val="165726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7</a:t>
            </a:fld>
            <a:endParaRPr lang="en-US"/>
          </a:p>
        </p:txBody>
      </p:sp>
    </p:spTree>
    <p:extLst>
      <p:ext uri="{BB962C8B-B14F-4D97-AF65-F5344CB8AC3E}">
        <p14:creationId xmlns:p14="http://schemas.microsoft.com/office/powerpoint/2010/main" val="292624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8</a:t>
            </a:fld>
            <a:endParaRPr lang="en-US"/>
          </a:p>
        </p:txBody>
      </p:sp>
    </p:spTree>
    <p:extLst>
      <p:ext uri="{BB962C8B-B14F-4D97-AF65-F5344CB8AC3E}">
        <p14:creationId xmlns:p14="http://schemas.microsoft.com/office/powerpoint/2010/main" val="52503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9</a:t>
            </a:fld>
            <a:endParaRPr lang="en-US"/>
          </a:p>
        </p:txBody>
      </p:sp>
    </p:spTree>
    <p:extLst>
      <p:ext uri="{BB962C8B-B14F-4D97-AF65-F5344CB8AC3E}">
        <p14:creationId xmlns:p14="http://schemas.microsoft.com/office/powerpoint/2010/main" val="89254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10</a:t>
            </a:fld>
            <a:endParaRPr lang="en-US"/>
          </a:p>
        </p:txBody>
      </p:sp>
    </p:spTree>
    <p:extLst>
      <p:ext uri="{BB962C8B-B14F-4D97-AF65-F5344CB8AC3E}">
        <p14:creationId xmlns:p14="http://schemas.microsoft.com/office/powerpoint/2010/main" val="46613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11</a:t>
            </a:fld>
            <a:endParaRPr lang="en-US"/>
          </a:p>
        </p:txBody>
      </p:sp>
    </p:spTree>
    <p:extLst>
      <p:ext uri="{BB962C8B-B14F-4D97-AF65-F5344CB8AC3E}">
        <p14:creationId xmlns:p14="http://schemas.microsoft.com/office/powerpoint/2010/main" val="73970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229CC-490B-4090-8D59-355CE037BFBC}" type="slidenum">
              <a:rPr lang="en-US" smtClean="0"/>
              <a:t>12</a:t>
            </a:fld>
            <a:endParaRPr lang="en-US"/>
          </a:p>
        </p:txBody>
      </p:sp>
    </p:spTree>
    <p:extLst>
      <p:ext uri="{BB962C8B-B14F-4D97-AF65-F5344CB8AC3E}">
        <p14:creationId xmlns:p14="http://schemas.microsoft.com/office/powerpoint/2010/main" val="309320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234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444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2228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4841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9222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6152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207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6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235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7087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43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4/8/2019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5595341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americorps.gov/for_individuals/benefits/benefits_ed_award_taxes.asp" TargetMode="External"/><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tudentaid.ed.gov/sa/repay-loans/forgiveness-cancellation/public-service" TargetMode="External"/><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nationalservice.gov/programs/americorps/segal-americorps-education-award/amount-eligibility-and" TargetMode="External"/><Relationship Id="rId5" Type="http://schemas.microsoft.com/office/2007/relationships/hdphoto" Target="../media/hdphoto1.wdp"/><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object 10"/>
          <p:cNvSpPr txBox="1">
            <a:spLocks/>
          </p:cNvSpPr>
          <p:nvPr/>
        </p:nvSpPr>
        <p:spPr>
          <a:xfrm>
            <a:off x="-2362200" y="1752600"/>
            <a:ext cx="12291824" cy="6356227"/>
          </a:xfrm>
          <a:prstGeom prst="rect">
            <a:avLst/>
          </a:prstGeom>
        </p:spPr>
        <p:txBody>
          <a:bodyPr vert="horz" wrap="square" lIns="0" tIns="13335"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5780" marR="5080" indent="0" algn="ctr">
              <a:lnSpc>
                <a:spcPct val="100000"/>
              </a:lnSpc>
              <a:spcBef>
                <a:spcPts val="105"/>
              </a:spcBef>
              <a:buNone/>
            </a:pPr>
            <a:r>
              <a:rPr lang="en-US" sz="5400" spc="-5" dirty="0">
                <a:latin typeface="Elephant" panose="02020904090505020303" pitchFamily="18" charset="0"/>
              </a:rPr>
              <a:t>Springfield </a:t>
            </a:r>
            <a:r>
              <a:rPr lang="en-US" sz="5400" spc="-10" dirty="0">
                <a:latin typeface="Elephant" panose="02020904090505020303" pitchFamily="18" charset="0"/>
              </a:rPr>
              <a:t>College</a:t>
            </a:r>
          </a:p>
          <a:p>
            <a:pPr marL="1795780" marR="5080" indent="0" algn="ctr">
              <a:lnSpc>
                <a:spcPct val="100000"/>
              </a:lnSpc>
              <a:spcBef>
                <a:spcPts val="105"/>
              </a:spcBef>
              <a:buNone/>
            </a:pPr>
            <a:r>
              <a:rPr lang="en-US" sz="5400" spc="-5" dirty="0">
                <a:latin typeface="Elephant" panose="02020904090505020303" pitchFamily="18" charset="0"/>
              </a:rPr>
              <a:t>AmeriCorps</a:t>
            </a:r>
            <a:r>
              <a:rPr lang="en-US" sz="5400" spc="-110" dirty="0">
                <a:latin typeface="Elephant" panose="02020904090505020303" pitchFamily="18" charset="0"/>
              </a:rPr>
              <a:t> </a:t>
            </a:r>
            <a:r>
              <a:rPr lang="en-US" sz="5400" spc="-5" dirty="0">
                <a:latin typeface="Elephant" panose="02020904090505020303" pitchFamily="18" charset="0"/>
              </a:rPr>
              <a:t>2018–2019</a:t>
            </a:r>
          </a:p>
          <a:p>
            <a:pPr marL="1405255" indent="0" algn="ctr">
              <a:lnSpc>
                <a:spcPct val="100000"/>
              </a:lnSpc>
              <a:spcBef>
                <a:spcPts val="3354"/>
              </a:spcBef>
              <a:buNone/>
            </a:pPr>
            <a:r>
              <a:rPr lang="en-US" sz="5400" u="heavy" spc="-10" dirty="0">
                <a:uFill>
                  <a:solidFill>
                    <a:srgbClr val="000000"/>
                  </a:solidFill>
                </a:uFill>
                <a:latin typeface="Elephant" panose="02020904090505020303" pitchFamily="18" charset="0"/>
              </a:rPr>
              <a:t>Member Meeting </a:t>
            </a:r>
          </a:p>
          <a:p>
            <a:pPr marL="1405255" indent="0" algn="ctr">
              <a:lnSpc>
                <a:spcPct val="100000"/>
              </a:lnSpc>
              <a:spcBef>
                <a:spcPts val="3354"/>
              </a:spcBef>
              <a:buNone/>
            </a:pPr>
            <a:r>
              <a:rPr lang="en-US" sz="5400" spc="-10" dirty="0">
                <a:uFill>
                  <a:solidFill>
                    <a:srgbClr val="000000"/>
                  </a:solidFill>
                </a:uFill>
                <a:latin typeface="Elephant" panose="02020904090505020303" pitchFamily="18" charset="0"/>
              </a:rPr>
              <a:t>April 2019</a:t>
            </a:r>
          </a:p>
          <a:p>
            <a:pPr marL="1405255" indent="0" algn="ctr">
              <a:lnSpc>
                <a:spcPct val="100000"/>
              </a:lnSpc>
              <a:spcBef>
                <a:spcPts val="3354"/>
              </a:spcBef>
              <a:buNone/>
            </a:pPr>
            <a:r>
              <a:rPr lang="en-US" sz="2400" b="1" spc="-10" dirty="0">
                <a:cs typeface="Calibri"/>
              </a:rPr>
              <a:t>  (This will be available </a:t>
            </a:r>
            <a:r>
              <a:rPr lang="en-US" sz="2400" b="1" dirty="0">
                <a:cs typeface="Calibri"/>
              </a:rPr>
              <a:t>in the </a:t>
            </a:r>
            <a:r>
              <a:rPr lang="en-US" sz="2400" b="1" spc="-10" dirty="0">
                <a:cs typeface="Calibri"/>
              </a:rPr>
              <a:t>Resources </a:t>
            </a:r>
            <a:r>
              <a:rPr lang="en-US" sz="2400" b="1" dirty="0">
                <a:cs typeface="Calibri"/>
              </a:rPr>
              <a:t>Section on </a:t>
            </a:r>
            <a:r>
              <a:rPr lang="en-US" sz="2400" b="1" spc="-5" dirty="0">
                <a:cs typeface="Calibri"/>
              </a:rPr>
              <a:t>the </a:t>
            </a:r>
            <a:r>
              <a:rPr lang="en-US" sz="2400" b="1" spc="-5" dirty="0" err="1">
                <a:cs typeface="Calibri"/>
              </a:rPr>
              <a:t>OnCorps</a:t>
            </a:r>
            <a:r>
              <a:rPr lang="en-US" sz="2400" b="1" spc="-130" dirty="0">
                <a:cs typeface="Calibri"/>
              </a:rPr>
              <a:t> </a:t>
            </a:r>
            <a:r>
              <a:rPr lang="en-US" sz="2400" b="1" spc="-10" dirty="0">
                <a:cs typeface="Calibri"/>
              </a:rPr>
              <a:t>Portal)</a:t>
            </a:r>
            <a:endParaRPr lang="en-US" sz="2400" dirty="0">
              <a:cs typeface="Calibri"/>
            </a:endParaRPr>
          </a:p>
          <a:p>
            <a:pPr marL="1405255" indent="0" algn="ctr">
              <a:lnSpc>
                <a:spcPct val="100000"/>
              </a:lnSpc>
              <a:spcBef>
                <a:spcPts val="3354"/>
              </a:spcBef>
              <a:buNone/>
            </a:pPr>
            <a:endParaRPr lang="en-US" sz="5400" spc="-5" dirty="0">
              <a:uFill>
                <a:solidFill>
                  <a:srgbClr val="000000"/>
                </a:solidFill>
              </a:uFill>
              <a:latin typeface="Elephant" panose="02020904090505020303" pitchFamily="18" charset="0"/>
            </a:endParaRPr>
          </a:p>
        </p:txBody>
      </p:sp>
      <p:sp>
        <p:nvSpPr>
          <p:cNvPr id="9" name="object 14"/>
          <p:cNvSpPr/>
          <p:nvPr/>
        </p:nvSpPr>
        <p:spPr>
          <a:xfrm>
            <a:off x="628650" y="378367"/>
            <a:ext cx="792480" cy="726947"/>
          </a:xfrm>
          <a:prstGeom prst="rect">
            <a:avLst/>
          </a:prstGeom>
          <a:blipFill>
            <a:blip r:embed="rId4" cstate="print"/>
            <a:stretch>
              <a:fillRect/>
            </a:stretch>
          </a:blipFill>
        </p:spPr>
        <p:txBody>
          <a:bodyPr wrap="square" lIns="0" tIns="0" rIns="0" bIns="0" rtlCol="0"/>
          <a:lstStyle/>
          <a:p>
            <a:pPr algn="ctr"/>
            <a:endParaRPr dirty="0"/>
          </a:p>
        </p:txBody>
      </p:sp>
      <p:sp>
        <p:nvSpPr>
          <p:cNvPr id="10" name="object 15"/>
          <p:cNvSpPr/>
          <p:nvPr/>
        </p:nvSpPr>
        <p:spPr>
          <a:xfrm>
            <a:off x="1447800" y="343315"/>
            <a:ext cx="717803" cy="758951"/>
          </a:xfrm>
          <a:prstGeom prst="rect">
            <a:avLst/>
          </a:prstGeom>
          <a:blipFill>
            <a:blip r:embed="rId5" cstate="print"/>
            <a:stretch>
              <a:fillRect/>
            </a:stretch>
          </a:blipFill>
        </p:spPr>
        <p:txBody>
          <a:bodyPr wrap="square" lIns="0" tIns="0" rIns="0" bIns="0" rtlCol="0"/>
          <a:lstStyle/>
          <a:p>
            <a:pPr algn="ctr"/>
            <a:endParaRPr/>
          </a:p>
        </p:txBody>
      </p:sp>
      <p:sp>
        <p:nvSpPr>
          <p:cNvPr id="11" name="object 16"/>
          <p:cNvSpPr/>
          <p:nvPr/>
        </p:nvSpPr>
        <p:spPr>
          <a:xfrm>
            <a:off x="2219705" y="379890"/>
            <a:ext cx="2904743" cy="696467"/>
          </a:xfrm>
          <a:prstGeom prst="rect">
            <a:avLst/>
          </a:prstGeom>
          <a:blipFill>
            <a:blip r:embed="rId6" cstate="print"/>
            <a:stretch>
              <a:fillRect/>
            </a:stretch>
          </a:blipFill>
        </p:spPr>
        <p:txBody>
          <a:bodyPr wrap="square" lIns="0" tIns="0" rIns="0" bIns="0" rtlCol="0"/>
          <a:lstStyle/>
          <a:p>
            <a:pPr algn="ctr"/>
            <a:endParaRPr/>
          </a:p>
        </p:txBody>
      </p:sp>
    </p:spTree>
    <p:extLst>
      <p:ext uri="{BB962C8B-B14F-4D97-AF65-F5344CB8AC3E}">
        <p14:creationId xmlns:p14="http://schemas.microsoft.com/office/powerpoint/2010/main" val="1126462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571500" y="1554535"/>
            <a:ext cx="8000999" cy="5105400"/>
          </a:xfrm>
        </p:spPr>
        <p:txBody>
          <a:bodyPr>
            <a:normAutofit/>
          </a:bodyPr>
          <a:lstStyle/>
          <a:p>
            <a:pPr marL="0" indent="0">
              <a:spcBef>
                <a:spcPts val="2400"/>
              </a:spcBef>
              <a:buNone/>
            </a:pPr>
            <a:r>
              <a:rPr lang="en-US" sz="3200" b="1" u="sng" dirty="0"/>
              <a:t>Repaying Qualified Student Loans – </a:t>
            </a:r>
            <a:r>
              <a:rPr lang="en-US" sz="3200" b="1" i="1" u="sng" dirty="0"/>
              <a:t>Continued</a:t>
            </a:r>
          </a:p>
          <a:p>
            <a:pPr marL="0" indent="0">
              <a:lnSpc>
                <a:spcPct val="100000"/>
              </a:lnSpc>
              <a:spcBef>
                <a:spcPts val="600"/>
              </a:spcBef>
              <a:buNone/>
            </a:pPr>
            <a:endParaRPr lang="en-US" sz="1800" b="1" dirty="0"/>
          </a:p>
          <a:p>
            <a:pPr marL="0" indent="0">
              <a:lnSpc>
                <a:spcPct val="100000"/>
              </a:lnSpc>
              <a:spcBef>
                <a:spcPts val="600"/>
              </a:spcBef>
              <a:buNone/>
            </a:pPr>
            <a:r>
              <a:rPr lang="en-US" sz="1800" b="1" dirty="0"/>
              <a:t>Different loans have different policies when paying with a lump sum:</a:t>
            </a:r>
          </a:p>
          <a:p>
            <a:pPr lvl="1">
              <a:lnSpc>
                <a:spcPct val="100000"/>
              </a:lnSpc>
              <a:spcBef>
                <a:spcPts val="1200"/>
              </a:spcBef>
              <a:buFont typeface="Wingdings" panose="05000000000000000000" pitchFamily="2" charset="2"/>
              <a:buChar char="v"/>
            </a:pPr>
            <a:r>
              <a:rPr lang="en-US" b="1" u="sng" dirty="0"/>
              <a:t>Scenario 1</a:t>
            </a:r>
            <a:r>
              <a:rPr lang="en-US" b="1" dirty="0"/>
              <a:t>: Some lenders advance payments, buying time before you need to start paying but resulting in your paying more over the life of the loan.</a:t>
            </a:r>
          </a:p>
          <a:p>
            <a:pPr marL="342900" lvl="1" indent="0">
              <a:lnSpc>
                <a:spcPct val="100000"/>
              </a:lnSpc>
              <a:spcBef>
                <a:spcPts val="600"/>
              </a:spcBef>
              <a:buNone/>
            </a:pPr>
            <a:endParaRPr lang="en-US" b="1" dirty="0"/>
          </a:p>
          <a:p>
            <a:pPr lvl="1">
              <a:lnSpc>
                <a:spcPct val="100000"/>
              </a:lnSpc>
              <a:spcBef>
                <a:spcPts val="600"/>
              </a:spcBef>
              <a:buFont typeface="Wingdings" panose="05000000000000000000" pitchFamily="2" charset="2"/>
              <a:buChar char="v"/>
            </a:pPr>
            <a:r>
              <a:rPr lang="en-US" b="1" u="sng" dirty="0"/>
              <a:t>Scenario 2</a:t>
            </a:r>
            <a:r>
              <a:rPr lang="en-US" b="1" dirty="0"/>
              <a:t>: Some lenders apply the lump sum to the principal, meaning you’ll pay less overall but will start making payments right away.</a:t>
            </a:r>
          </a:p>
          <a:p>
            <a:pPr marL="342900" lvl="1" indent="0">
              <a:lnSpc>
                <a:spcPct val="100000"/>
              </a:lnSpc>
              <a:spcBef>
                <a:spcPts val="600"/>
              </a:spcBef>
              <a:buNone/>
            </a:pPr>
            <a:endParaRPr lang="en-US" b="1" dirty="0"/>
          </a:p>
          <a:p>
            <a:pPr lvl="1">
              <a:lnSpc>
                <a:spcPct val="100000"/>
              </a:lnSpc>
              <a:spcBef>
                <a:spcPts val="600"/>
              </a:spcBef>
              <a:buFont typeface="Wingdings" panose="05000000000000000000" pitchFamily="2" charset="2"/>
              <a:buChar char="v"/>
            </a:pPr>
            <a:r>
              <a:rPr lang="en-US" sz="1800" b="1" u="sng" dirty="0"/>
              <a:t>Scenario 3</a:t>
            </a:r>
            <a:r>
              <a:rPr lang="en-US" sz="1800" b="1" dirty="0"/>
              <a:t>: Other lenders might disburse your lump sum into 12 equal payments, covering your loan payments for one year.</a:t>
            </a:r>
          </a:p>
          <a:p>
            <a:pPr marL="0" indent="0">
              <a:spcBef>
                <a:spcPts val="2400"/>
              </a:spcBef>
              <a:buNone/>
            </a:pPr>
            <a:endParaRPr lang="en-US" sz="100" dirty="0"/>
          </a:p>
          <a:p>
            <a:pPr>
              <a:spcBef>
                <a:spcPts val="2400"/>
              </a:spcBef>
              <a:buFont typeface="Wingdings" panose="05000000000000000000" pitchFamily="2" charset="2"/>
              <a:buChar char="v"/>
            </a:pPr>
            <a:r>
              <a:rPr lang="en-US" sz="1800" b="1" i="1" dirty="0">
                <a:solidFill>
                  <a:schemeClr val="dk1"/>
                </a:solidFill>
                <a:latin typeface="Rockwell"/>
                <a:ea typeface="Rockwell"/>
                <a:cs typeface="Rockwell"/>
                <a:sym typeface="Rockwell"/>
              </a:rPr>
              <a:t>In many cases you can write a letter to your loan holder explaining how you would like your award to be applied!</a:t>
            </a:r>
          </a:p>
          <a:p>
            <a:pPr>
              <a:spcBef>
                <a:spcPts val="2400"/>
              </a:spcBef>
              <a:buFont typeface="Wingdings" panose="05000000000000000000" pitchFamily="2" charset="2"/>
              <a:buChar char="v"/>
            </a:pPr>
            <a:endParaRPr lang="en-US" sz="18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1741442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571500" y="1554535"/>
            <a:ext cx="8343900" cy="5105400"/>
          </a:xfrm>
        </p:spPr>
        <p:txBody>
          <a:bodyPr>
            <a:normAutofit/>
          </a:bodyPr>
          <a:lstStyle/>
          <a:p>
            <a:pPr marL="0" indent="0">
              <a:spcBef>
                <a:spcPts val="2400"/>
              </a:spcBef>
              <a:buNone/>
            </a:pPr>
            <a:r>
              <a:rPr lang="en-US" sz="3200" b="1" u="sng" dirty="0"/>
              <a:t>Repaying Qualified Student Loans – </a:t>
            </a:r>
            <a:r>
              <a:rPr lang="en-US" sz="3200" b="1" i="1" u="sng" dirty="0"/>
              <a:t>Continued</a:t>
            </a:r>
          </a:p>
          <a:p>
            <a:pPr>
              <a:spcBef>
                <a:spcPts val="2400"/>
              </a:spcBef>
              <a:buFont typeface="Wingdings" panose="05000000000000000000" pitchFamily="2" charset="2"/>
              <a:buChar char="v"/>
            </a:pPr>
            <a:endParaRPr lang="en-US" sz="1800" b="1" dirty="0"/>
          </a:p>
          <a:p>
            <a:pPr>
              <a:spcBef>
                <a:spcPts val="2400"/>
              </a:spcBef>
              <a:buFont typeface="Wingdings" panose="05000000000000000000" pitchFamily="2" charset="2"/>
              <a:buChar char="v"/>
            </a:pPr>
            <a:endParaRPr lang="en-US" sz="1800" b="1" dirty="0"/>
          </a:p>
          <a:p>
            <a:pPr marL="0" indent="0">
              <a:spcBef>
                <a:spcPts val="1800"/>
              </a:spcBef>
              <a:buNone/>
            </a:pPr>
            <a:endParaRPr lang="en-US" sz="700" b="1" dirty="0"/>
          </a:p>
          <a:p>
            <a:pPr>
              <a:spcBef>
                <a:spcPts val="1800"/>
              </a:spcBef>
              <a:buFont typeface="Wingdings" panose="05000000000000000000" pitchFamily="2" charset="2"/>
              <a:buChar char="v"/>
            </a:pPr>
            <a:r>
              <a:rPr lang="en-US" sz="2000" b="1" dirty="0"/>
              <a:t>You CANNOT use the Education Award for anything other than educational expenses or to repay qualified student loans.</a:t>
            </a:r>
          </a:p>
          <a:p>
            <a:pPr>
              <a:spcBef>
                <a:spcPts val="2400"/>
              </a:spcBef>
              <a:buFont typeface="Wingdings" panose="05000000000000000000" pitchFamily="2" charset="2"/>
              <a:buChar char="v"/>
            </a:pPr>
            <a:r>
              <a:rPr lang="en-US" sz="2000" b="1" dirty="0"/>
              <a:t>Using the Education Award for anything other than these purposes is considered fraud.</a:t>
            </a:r>
          </a:p>
          <a:p>
            <a:pPr>
              <a:spcBef>
                <a:spcPts val="2400"/>
              </a:spcBef>
              <a:buFont typeface="Wingdings" panose="05000000000000000000" pitchFamily="2" charset="2"/>
              <a:buChar char="v"/>
            </a:pPr>
            <a:r>
              <a:rPr lang="en-US" sz="2000" b="1" dirty="0"/>
              <a:t>If our program was audited and violations were found, you would be required to pay back the award.</a:t>
            </a:r>
          </a:p>
          <a:p>
            <a:pPr marL="0" indent="0" algn="ctr">
              <a:spcBef>
                <a:spcPts val="2400"/>
              </a:spcBef>
              <a:buNone/>
            </a:pPr>
            <a:endParaRPr lang="en-US" sz="3200" b="1" u="sng" dirty="0"/>
          </a:p>
          <a:p>
            <a:pPr marL="0" indent="0">
              <a:spcBef>
                <a:spcPts val="2400"/>
              </a:spcBef>
              <a:buNone/>
            </a:pPr>
            <a:endParaRPr lang="en-US" sz="18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
        <p:nvSpPr>
          <p:cNvPr id="2" name="AutoShape 2" descr="Image result for ca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au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699" t="22681" r="1389" b="25773"/>
          <a:stretch/>
        </p:blipFill>
        <p:spPr>
          <a:xfrm>
            <a:off x="2595562" y="2209800"/>
            <a:ext cx="4267200" cy="1045882"/>
          </a:xfrm>
          <a:prstGeom prst="rect">
            <a:avLst/>
          </a:prstGeom>
        </p:spPr>
      </p:pic>
    </p:spTree>
    <p:extLst>
      <p:ext uri="{BB962C8B-B14F-4D97-AF65-F5344CB8AC3E}">
        <p14:creationId xmlns:p14="http://schemas.microsoft.com/office/powerpoint/2010/main" val="3679360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571500" y="1554534"/>
            <a:ext cx="8343900" cy="5227265"/>
          </a:xfrm>
        </p:spPr>
        <p:txBody>
          <a:bodyPr>
            <a:normAutofit fontScale="55000" lnSpcReduction="20000"/>
          </a:bodyPr>
          <a:lstStyle/>
          <a:p>
            <a:pPr marL="0" indent="0">
              <a:spcBef>
                <a:spcPts val="2400"/>
              </a:spcBef>
              <a:spcAft>
                <a:spcPts val="600"/>
              </a:spcAft>
              <a:buNone/>
            </a:pPr>
            <a:r>
              <a:rPr lang="en-US" sz="5800" b="1" u="sng" dirty="0"/>
              <a:t>Taxes</a:t>
            </a:r>
            <a:endParaRPr lang="en-US" sz="2900" b="1" dirty="0"/>
          </a:p>
          <a:p>
            <a:pPr>
              <a:lnSpc>
                <a:spcPct val="120000"/>
              </a:lnSpc>
              <a:spcBef>
                <a:spcPts val="600"/>
              </a:spcBef>
              <a:buFont typeface="Wingdings" panose="05000000000000000000" pitchFamily="2" charset="2"/>
              <a:buChar char="v"/>
            </a:pPr>
            <a:r>
              <a:rPr lang="en-US" sz="3300" b="1" dirty="0"/>
              <a:t>The Education Award is subject to taxes in the year it is applied. For example, if you spend more than $600 from your award in 2017, you will receive a 1099 in January 2018.  </a:t>
            </a:r>
            <a:endParaRPr lang="en-US" sz="3300" b="1" dirty="0" smtClean="0"/>
          </a:p>
          <a:p>
            <a:pPr lvl="1">
              <a:lnSpc>
                <a:spcPct val="120000"/>
              </a:lnSpc>
              <a:spcBef>
                <a:spcPts val="600"/>
              </a:spcBef>
            </a:pPr>
            <a:r>
              <a:rPr lang="en-US" sz="3300" b="1" dirty="0" smtClean="0"/>
              <a:t>The </a:t>
            </a:r>
            <a:r>
              <a:rPr lang="en-US" sz="3300" b="1" dirty="0"/>
              <a:t>1099 can also be downloaded from My AmeriCorps.</a:t>
            </a:r>
          </a:p>
          <a:p>
            <a:pPr marL="0" indent="0">
              <a:lnSpc>
                <a:spcPct val="120000"/>
              </a:lnSpc>
              <a:spcBef>
                <a:spcPts val="600"/>
              </a:spcBef>
              <a:buNone/>
            </a:pPr>
            <a:endParaRPr lang="en-US" sz="2600" b="1" dirty="0"/>
          </a:p>
          <a:p>
            <a:pPr>
              <a:lnSpc>
                <a:spcPct val="120000"/>
              </a:lnSpc>
              <a:spcBef>
                <a:spcPts val="600"/>
              </a:spcBef>
              <a:buFont typeface="Wingdings" panose="05000000000000000000" pitchFamily="2" charset="2"/>
              <a:buChar char="v"/>
            </a:pPr>
            <a:r>
              <a:rPr lang="en-US" sz="3300" b="1" dirty="0"/>
              <a:t>Education tax credits are available for students. These will reduce the taxes you pay. To learn more go to www.irs.gov and search for “education credits.”</a:t>
            </a:r>
          </a:p>
          <a:p>
            <a:pPr>
              <a:lnSpc>
                <a:spcPct val="120000"/>
              </a:lnSpc>
              <a:spcBef>
                <a:spcPts val="600"/>
              </a:spcBef>
              <a:buFont typeface="Wingdings" panose="05000000000000000000" pitchFamily="2" charset="2"/>
              <a:buChar char="v"/>
            </a:pPr>
            <a:endParaRPr lang="en-US" sz="2600" b="1" dirty="0"/>
          </a:p>
          <a:p>
            <a:pPr>
              <a:lnSpc>
                <a:spcPct val="120000"/>
              </a:lnSpc>
              <a:spcBef>
                <a:spcPts val="600"/>
              </a:spcBef>
              <a:buFont typeface="Wingdings" panose="05000000000000000000" pitchFamily="2" charset="2"/>
              <a:buChar char="v"/>
            </a:pPr>
            <a:r>
              <a:rPr lang="en-US" sz="3300" b="1" dirty="0"/>
              <a:t>Student loan interest paid is often tax deductible.</a:t>
            </a:r>
          </a:p>
          <a:p>
            <a:pPr marL="0" indent="0">
              <a:lnSpc>
                <a:spcPct val="120000"/>
              </a:lnSpc>
              <a:spcBef>
                <a:spcPts val="600"/>
              </a:spcBef>
              <a:buNone/>
            </a:pPr>
            <a:endParaRPr lang="en-US" sz="2600" b="1" dirty="0"/>
          </a:p>
          <a:p>
            <a:pPr>
              <a:lnSpc>
                <a:spcPct val="120000"/>
              </a:lnSpc>
              <a:spcBef>
                <a:spcPts val="600"/>
              </a:spcBef>
              <a:buFont typeface="Wingdings" panose="05000000000000000000" pitchFamily="2" charset="2"/>
              <a:buChar char="v"/>
            </a:pPr>
            <a:r>
              <a:rPr lang="en-US" sz="3300" b="1" dirty="0"/>
              <a:t>If you are concerned about taxes, try splitting your award over two calendar years. This will help you avoid being pushed into a higher tax bracket</a:t>
            </a:r>
            <a:r>
              <a:rPr lang="en-US" sz="3300" b="1" dirty="0" smtClean="0"/>
              <a:t>.</a:t>
            </a:r>
            <a:endParaRPr lang="en-US" sz="2600" b="1" dirty="0"/>
          </a:p>
          <a:p>
            <a:pPr marL="0" indent="0" algn="ctr">
              <a:lnSpc>
                <a:spcPct val="120000"/>
              </a:lnSpc>
              <a:spcBef>
                <a:spcPts val="1200"/>
              </a:spcBef>
              <a:buNone/>
            </a:pPr>
            <a:r>
              <a:rPr lang="en-US" sz="3300" b="1" i="1" dirty="0">
                <a:solidFill>
                  <a:srgbClr val="FF0000"/>
                </a:solidFill>
              </a:rPr>
              <a:t>For more information, please go </a:t>
            </a:r>
            <a:r>
              <a:rPr lang="en-US" sz="3300" b="1" i="1" dirty="0" smtClean="0">
                <a:solidFill>
                  <a:srgbClr val="FF0000"/>
                </a:solidFill>
              </a:rPr>
              <a:t>to: </a:t>
            </a:r>
            <a:r>
              <a:rPr lang="en-US" sz="3300" b="1" dirty="0">
                <a:hlinkClick r:id="rId6"/>
              </a:rPr>
              <a:t>http://www.americorps.gov/for_individuals/benefits/benefits_ed_award_taxes.asp</a:t>
            </a:r>
            <a:endParaRPr lang="en-US" sz="33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164827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571500" y="1554534"/>
            <a:ext cx="8000999" cy="5227265"/>
          </a:xfrm>
        </p:spPr>
        <p:txBody>
          <a:bodyPr>
            <a:normAutofit fontScale="70000" lnSpcReduction="20000"/>
          </a:bodyPr>
          <a:lstStyle/>
          <a:p>
            <a:pPr marL="0" indent="0">
              <a:spcBef>
                <a:spcPts val="2400"/>
              </a:spcBef>
              <a:buNone/>
            </a:pPr>
            <a:r>
              <a:rPr lang="en-US" sz="3200" b="1" u="sng" dirty="0"/>
              <a:t>Public Service Loan Forgiveness Program</a:t>
            </a:r>
          </a:p>
          <a:p>
            <a:pPr marL="0" indent="0" algn="ctr">
              <a:spcBef>
                <a:spcPts val="0"/>
              </a:spcBef>
              <a:buNone/>
            </a:pPr>
            <a:endParaRPr lang="en-US" sz="1800" b="1" dirty="0"/>
          </a:p>
          <a:p>
            <a:pPr>
              <a:lnSpc>
                <a:spcPct val="100000"/>
              </a:lnSpc>
              <a:spcBef>
                <a:spcPts val="600"/>
              </a:spcBef>
              <a:buFont typeface="Wingdings" panose="05000000000000000000" pitchFamily="2" charset="2"/>
              <a:buChar char="v"/>
            </a:pPr>
            <a:r>
              <a:rPr lang="en-US" sz="2600" b="1" dirty="0"/>
              <a:t>Consider the Public Service Loan Forgiveness Program if you plan on working in one of the following areas for the next ten years:</a:t>
            </a:r>
          </a:p>
          <a:p>
            <a:pPr lvl="1">
              <a:lnSpc>
                <a:spcPct val="100000"/>
              </a:lnSpc>
              <a:spcBef>
                <a:spcPts val="600"/>
              </a:spcBef>
            </a:pPr>
            <a:r>
              <a:rPr lang="en-US" sz="2600" b="1" dirty="0"/>
              <a:t>emergency management</a:t>
            </a:r>
          </a:p>
          <a:p>
            <a:pPr lvl="1">
              <a:lnSpc>
                <a:spcPct val="100000"/>
              </a:lnSpc>
              <a:spcBef>
                <a:spcPts val="600"/>
              </a:spcBef>
            </a:pPr>
            <a:r>
              <a:rPr lang="en-US" sz="2600" b="1" dirty="0"/>
              <a:t>government (excluding time served as a member of Congress)</a:t>
            </a:r>
          </a:p>
          <a:p>
            <a:pPr lvl="1">
              <a:lnSpc>
                <a:spcPct val="100000"/>
              </a:lnSpc>
              <a:spcBef>
                <a:spcPts val="600"/>
              </a:spcBef>
            </a:pPr>
            <a:r>
              <a:rPr lang="en-US" sz="2600" b="1" dirty="0"/>
              <a:t>military service</a:t>
            </a:r>
          </a:p>
          <a:p>
            <a:pPr lvl="1">
              <a:lnSpc>
                <a:spcPct val="100000"/>
              </a:lnSpc>
              <a:spcBef>
                <a:spcPts val="600"/>
              </a:spcBef>
            </a:pPr>
            <a:r>
              <a:rPr lang="en-US" sz="2600" b="1" dirty="0"/>
              <a:t>public safety and law enforcement </a:t>
            </a:r>
          </a:p>
          <a:p>
            <a:pPr lvl="1">
              <a:lnSpc>
                <a:spcPct val="100000"/>
              </a:lnSpc>
              <a:spcBef>
                <a:spcPts val="600"/>
              </a:spcBef>
            </a:pPr>
            <a:r>
              <a:rPr lang="en-US" sz="2600" b="1" dirty="0"/>
              <a:t>public health</a:t>
            </a:r>
          </a:p>
          <a:p>
            <a:pPr lvl="1">
              <a:lnSpc>
                <a:spcPct val="100000"/>
              </a:lnSpc>
              <a:spcBef>
                <a:spcPts val="600"/>
              </a:spcBef>
            </a:pPr>
            <a:r>
              <a:rPr lang="en-US" sz="2600" b="1" dirty="0"/>
              <a:t>public education</a:t>
            </a:r>
          </a:p>
          <a:p>
            <a:pPr lvl="1">
              <a:lnSpc>
                <a:spcPct val="100000"/>
              </a:lnSpc>
              <a:spcBef>
                <a:spcPts val="600"/>
              </a:spcBef>
            </a:pPr>
            <a:r>
              <a:rPr lang="en-US" sz="2600" b="1" dirty="0"/>
              <a:t>early childhood education </a:t>
            </a:r>
          </a:p>
          <a:p>
            <a:pPr lvl="1">
              <a:lnSpc>
                <a:spcPct val="100000"/>
              </a:lnSpc>
              <a:spcBef>
                <a:spcPts val="600"/>
              </a:spcBef>
            </a:pPr>
            <a:r>
              <a:rPr lang="en-US" sz="2600" b="1" dirty="0"/>
              <a:t>social work in a public child or family service agency</a:t>
            </a:r>
          </a:p>
          <a:p>
            <a:pPr lvl="1">
              <a:lnSpc>
                <a:spcPct val="100000"/>
              </a:lnSpc>
              <a:spcBef>
                <a:spcPts val="600"/>
              </a:spcBef>
            </a:pPr>
            <a:r>
              <a:rPr lang="en-US" sz="2600" b="1" dirty="0"/>
              <a:t>public services for individuals with disabilities or the elderly</a:t>
            </a:r>
          </a:p>
          <a:p>
            <a:pPr lvl="1">
              <a:lnSpc>
                <a:spcPct val="100000"/>
              </a:lnSpc>
              <a:spcBef>
                <a:spcPts val="600"/>
              </a:spcBef>
            </a:pPr>
            <a:r>
              <a:rPr lang="en-US" sz="2600" b="1" dirty="0"/>
              <a:t>public interest legal services </a:t>
            </a:r>
          </a:p>
          <a:p>
            <a:pPr lvl="1">
              <a:lnSpc>
                <a:spcPct val="100000"/>
              </a:lnSpc>
              <a:spcBef>
                <a:spcPts val="600"/>
              </a:spcBef>
            </a:pPr>
            <a:r>
              <a:rPr lang="en-US" sz="2600" b="1" dirty="0"/>
              <a:t>public librarians</a:t>
            </a:r>
          </a:p>
          <a:p>
            <a:pPr lvl="1">
              <a:lnSpc>
                <a:spcPct val="100000"/>
              </a:lnSpc>
              <a:spcBef>
                <a:spcPts val="600"/>
              </a:spcBef>
            </a:pPr>
            <a:r>
              <a:rPr lang="en-US" sz="2600" b="1" dirty="0"/>
              <a:t>school librarians </a:t>
            </a:r>
          </a:p>
          <a:p>
            <a:pPr lvl="1">
              <a:lnSpc>
                <a:spcPct val="100000"/>
              </a:lnSpc>
              <a:spcBef>
                <a:spcPts val="600"/>
              </a:spcBef>
            </a:pPr>
            <a:r>
              <a:rPr lang="en-US" sz="2600" b="1" dirty="0"/>
              <a:t>other school-based services</a:t>
            </a:r>
          </a:p>
          <a:p>
            <a:pPr lvl="1">
              <a:lnSpc>
                <a:spcPct val="100000"/>
              </a:lnSpc>
              <a:spcBef>
                <a:spcPts val="600"/>
              </a:spcBef>
            </a:pPr>
            <a:r>
              <a:rPr lang="en-US" sz="2600" b="1" dirty="0"/>
              <a:t>employees of tax exempt 501(c)(3) organizations </a:t>
            </a:r>
          </a:p>
          <a:p>
            <a:pPr marL="0" indent="0">
              <a:lnSpc>
                <a:spcPct val="100000"/>
              </a:lnSpc>
              <a:spcBef>
                <a:spcPts val="600"/>
              </a:spcBef>
              <a:buNone/>
            </a:pPr>
            <a:endParaRPr lang="en-US" sz="1800" b="1" dirty="0"/>
          </a:p>
          <a:p>
            <a:pPr>
              <a:spcBef>
                <a:spcPts val="2400"/>
              </a:spcBef>
              <a:buFont typeface="Wingdings" panose="05000000000000000000" pitchFamily="2" charset="2"/>
              <a:buChar char="v"/>
            </a:pPr>
            <a:endParaRPr lang="en-US" sz="18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393809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571500" y="1554534"/>
            <a:ext cx="8000999" cy="5303466"/>
          </a:xfrm>
        </p:spPr>
        <p:txBody>
          <a:bodyPr>
            <a:normAutofit fontScale="92500" lnSpcReduction="10000"/>
          </a:bodyPr>
          <a:lstStyle/>
          <a:p>
            <a:pPr marL="0" indent="0">
              <a:lnSpc>
                <a:spcPct val="100000"/>
              </a:lnSpc>
              <a:spcBef>
                <a:spcPts val="600"/>
              </a:spcBef>
              <a:buNone/>
            </a:pPr>
            <a:r>
              <a:rPr lang="en-US" sz="2600" b="1" u="sng" dirty="0"/>
              <a:t>Public Service Loan Forgiveness </a:t>
            </a:r>
            <a:r>
              <a:rPr lang="en-US" sz="2600" b="1" u="sng" dirty="0" smtClean="0"/>
              <a:t>Program - </a:t>
            </a:r>
            <a:r>
              <a:rPr lang="en-US" sz="2600" b="1" i="1" u="sng" dirty="0" smtClean="0"/>
              <a:t>Continued</a:t>
            </a:r>
            <a:endParaRPr lang="en-US" sz="2600" b="1" i="1" u="sng" dirty="0"/>
          </a:p>
          <a:p>
            <a:pPr marL="0" indent="0">
              <a:lnSpc>
                <a:spcPct val="100000"/>
              </a:lnSpc>
              <a:spcBef>
                <a:spcPts val="0"/>
              </a:spcBef>
              <a:buNone/>
            </a:pPr>
            <a:endParaRPr lang="en-US" sz="600" b="1" dirty="0" smtClean="0"/>
          </a:p>
          <a:p>
            <a:pPr>
              <a:lnSpc>
                <a:spcPct val="100000"/>
              </a:lnSpc>
              <a:spcBef>
                <a:spcPts val="600"/>
              </a:spcBef>
              <a:buFont typeface="Wingdings" panose="05000000000000000000" pitchFamily="2" charset="2"/>
              <a:buChar char="v"/>
            </a:pPr>
            <a:r>
              <a:rPr lang="en-US" sz="1600" b="1" dirty="0" smtClean="0"/>
              <a:t>What </a:t>
            </a:r>
            <a:r>
              <a:rPr lang="en-US" sz="1600" b="1" dirty="0"/>
              <a:t>is qualifying employment?</a:t>
            </a:r>
          </a:p>
          <a:p>
            <a:pPr lvl="1">
              <a:lnSpc>
                <a:spcPct val="100000"/>
              </a:lnSpc>
              <a:spcBef>
                <a:spcPts val="600"/>
              </a:spcBef>
            </a:pPr>
            <a:r>
              <a:rPr lang="en-US" sz="1600" b="1" dirty="0"/>
              <a:t>Qualifying employment for the PSLF Program is not about the specific job that you do for your employer. Rather, it is about who your employer is. Employment with the following types of organizations qualifies for PSLF:</a:t>
            </a:r>
          </a:p>
          <a:p>
            <a:pPr lvl="2">
              <a:lnSpc>
                <a:spcPct val="100000"/>
              </a:lnSpc>
              <a:spcBef>
                <a:spcPts val="600"/>
              </a:spcBef>
            </a:pPr>
            <a:r>
              <a:rPr lang="en-US" sz="1600" b="1" dirty="0"/>
              <a:t>Government organizations at any level (federal, state, local, or tribal)</a:t>
            </a:r>
          </a:p>
          <a:p>
            <a:pPr lvl="2">
              <a:lnSpc>
                <a:spcPct val="100000"/>
              </a:lnSpc>
              <a:spcBef>
                <a:spcPts val="600"/>
              </a:spcBef>
            </a:pPr>
            <a:r>
              <a:rPr lang="en-US" sz="1600" b="1" dirty="0"/>
              <a:t>Not-for-profit organizations that are tax-exempt under Section 501(c)(3) of the Internal Revenue Code</a:t>
            </a:r>
          </a:p>
          <a:p>
            <a:pPr lvl="2">
              <a:lnSpc>
                <a:spcPct val="100000"/>
              </a:lnSpc>
              <a:spcBef>
                <a:spcPts val="0"/>
              </a:spcBef>
            </a:pPr>
            <a:r>
              <a:rPr lang="en-US" sz="1600" b="1" dirty="0"/>
              <a:t>Other types of not-for-profit organizations that are not tax-exempt under Section 501(c)(3) of the Internal Revenue Code, if their primary purpose is to provide certain types of qualifying public services</a:t>
            </a:r>
          </a:p>
          <a:p>
            <a:pPr>
              <a:lnSpc>
                <a:spcPct val="100000"/>
              </a:lnSpc>
              <a:spcBef>
                <a:spcPts val="600"/>
              </a:spcBef>
              <a:buFont typeface="Wingdings" panose="05000000000000000000" pitchFamily="2" charset="2"/>
              <a:buChar char="v"/>
            </a:pPr>
            <a:r>
              <a:rPr lang="en-US" sz="1600" b="1" dirty="0"/>
              <a:t>The following types of employers do not qualify for PSLF:</a:t>
            </a:r>
          </a:p>
          <a:p>
            <a:pPr lvl="1">
              <a:lnSpc>
                <a:spcPct val="100000"/>
              </a:lnSpc>
              <a:spcBef>
                <a:spcPts val="600"/>
              </a:spcBef>
            </a:pPr>
            <a:r>
              <a:rPr lang="en-US" sz="1600" b="1" dirty="0"/>
              <a:t>Labor unions</a:t>
            </a:r>
          </a:p>
          <a:p>
            <a:pPr lvl="1">
              <a:lnSpc>
                <a:spcPct val="100000"/>
              </a:lnSpc>
              <a:spcBef>
                <a:spcPts val="600"/>
              </a:spcBef>
            </a:pPr>
            <a:r>
              <a:rPr lang="en-US" sz="1600" b="1" dirty="0"/>
              <a:t>Partisan political organizations</a:t>
            </a:r>
          </a:p>
          <a:p>
            <a:pPr lvl="1">
              <a:lnSpc>
                <a:spcPct val="100000"/>
              </a:lnSpc>
              <a:spcBef>
                <a:spcPts val="600"/>
              </a:spcBef>
            </a:pPr>
            <a:r>
              <a:rPr lang="en-US" sz="1600" b="1" dirty="0"/>
              <a:t>For-profit organizations (this includes for-profit government contractors)</a:t>
            </a:r>
          </a:p>
          <a:p>
            <a:pPr lvl="1">
              <a:lnSpc>
                <a:spcPct val="100000"/>
              </a:lnSpc>
              <a:spcBef>
                <a:spcPts val="600"/>
              </a:spcBef>
            </a:pPr>
            <a:r>
              <a:rPr lang="en-US" sz="1600" b="1" dirty="0"/>
              <a:t>Not-for-profit organizations that are not tax-exempt under Section 501(c)(3) of the Internal Revenue Code and that do not provide a qualifying public service as their primary function</a:t>
            </a:r>
          </a:p>
          <a:p>
            <a:pPr marL="0" lvl="1" indent="0" algn="ctr">
              <a:lnSpc>
                <a:spcPct val="100000"/>
              </a:lnSpc>
              <a:spcBef>
                <a:spcPts val="1200"/>
              </a:spcBef>
              <a:buNone/>
            </a:pPr>
            <a:r>
              <a:rPr lang="en-US" sz="1600" b="1" i="1" dirty="0">
                <a:solidFill>
                  <a:srgbClr val="FF0000"/>
                </a:solidFill>
              </a:rPr>
              <a:t>For more information visit:  </a:t>
            </a:r>
            <a:r>
              <a:rPr lang="en-US" sz="1600" b="1" dirty="0"/>
              <a:t/>
            </a:r>
            <a:br>
              <a:rPr lang="en-US" sz="1600" b="1" dirty="0"/>
            </a:br>
            <a:r>
              <a:rPr lang="en-US" sz="1600" dirty="0">
                <a:hlinkClick r:id="rId6"/>
              </a:rPr>
              <a:t>https://studentaid.ed.gov/sa/repay-loans/forgiveness-cancellation/public-service</a:t>
            </a:r>
            <a:endParaRPr lang="en-US" sz="1600" dirty="0"/>
          </a:p>
          <a:p>
            <a:pPr>
              <a:spcBef>
                <a:spcPts val="2400"/>
              </a:spcBef>
              <a:buFont typeface="Wingdings" panose="05000000000000000000" pitchFamily="2" charset="2"/>
              <a:buChar char="v"/>
            </a:pPr>
            <a:endParaRPr lang="en-US" sz="18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2709448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7" name="Content Placeholder 2"/>
          <p:cNvSpPr txBox="1">
            <a:spLocks/>
          </p:cNvSpPr>
          <p:nvPr/>
        </p:nvSpPr>
        <p:spPr>
          <a:xfrm>
            <a:off x="571500" y="1622109"/>
            <a:ext cx="8000999" cy="522726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3200" b="1" u="sng" dirty="0" smtClean="0"/>
              <a:t>My AmeriCorps</a:t>
            </a:r>
          </a:p>
          <a:p>
            <a:pPr marL="0" indent="0" algn="ctr">
              <a:lnSpc>
                <a:spcPct val="100000"/>
              </a:lnSpc>
              <a:spcBef>
                <a:spcPts val="0"/>
              </a:spcBef>
              <a:buFont typeface="Arial" panose="020B0604020202020204" pitchFamily="34" charset="0"/>
              <a:buNone/>
            </a:pPr>
            <a:endParaRPr lang="en-US" sz="1900" b="1" dirty="0" smtClean="0"/>
          </a:p>
          <a:p>
            <a:pPr>
              <a:spcBef>
                <a:spcPts val="0"/>
              </a:spcBef>
              <a:buClr>
                <a:schemeClr val="tx1"/>
              </a:buClr>
              <a:buSzPct val="85000"/>
              <a:buFont typeface="Wingdings" panose="05000000000000000000" pitchFamily="2" charset="2"/>
              <a:buChar char="v"/>
            </a:pPr>
            <a:r>
              <a:rPr lang="en-US" sz="1900" b="1" i="1" u="sng" dirty="0" smtClean="0">
                <a:solidFill>
                  <a:srgbClr val="0033CC"/>
                </a:solidFill>
                <a:ea typeface="Rockwell"/>
                <a:cs typeface="Rockwell"/>
                <a:sym typeface="Rockwell"/>
              </a:rPr>
              <a:t>My AmeriCorps</a:t>
            </a:r>
            <a:r>
              <a:rPr lang="en-US" sz="1900" b="1" i="1" dirty="0" smtClean="0">
                <a:solidFill>
                  <a:srgbClr val="0033CC"/>
                </a:solidFill>
                <a:ea typeface="Rockwell"/>
                <a:cs typeface="Rockwell"/>
                <a:sym typeface="Rockwell"/>
              </a:rPr>
              <a:t> </a:t>
            </a:r>
            <a:r>
              <a:rPr lang="en-US" sz="1900" b="1" dirty="0" smtClean="0">
                <a:ea typeface="Rockwell"/>
                <a:cs typeface="Rockwell"/>
                <a:sym typeface="Rockwell"/>
              </a:rPr>
              <a:t>is an online space designed to help members manage their AmeriCorps experience. </a:t>
            </a:r>
          </a:p>
          <a:p>
            <a:pPr>
              <a:spcBef>
                <a:spcPts val="1200"/>
              </a:spcBef>
              <a:buClr>
                <a:schemeClr val="tx1"/>
              </a:buClr>
              <a:buSzPct val="85000"/>
              <a:buFont typeface="Wingdings" panose="05000000000000000000" pitchFamily="2" charset="2"/>
              <a:buChar char="v"/>
            </a:pPr>
            <a:r>
              <a:rPr lang="en-US" sz="1900" b="1" dirty="0">
                <a:ea typeface="Rockwell"/>
                <a:cs typeface="Rockwell"/>
                <a:sym typeface="Rockwell"/>
              </a:rPr>
              <a:t>Members and Alumni can use My AmeriCorps </a:t>
            </a:r>
            <a:r>
              <a:rPr lang="en-US" sz="1900" b="1" dirty="0" smtClean="0">
                <a:ea typeface="Rockwell"/>
                <a:cs typeface="Rockwell"/>
                <a:sym typeface="Rockwell"/>
              </a:rPr>
              <a:t>to:</a:t>
            </a:r>
          </a:p>
          <a:p>
            <a:pPr lvl="1">
              <a:spcBef>
                <a:spcPts val="1200"/>
              </a:spcBef>
              <a:buClr>
                <a:schemeClr val="tx1"/>
              </a:buClr>
              <a:buSzPct val="85000"/>
            </a:pPr>
            <a:r>
              <a:rPr lang="en-US" sz="1900" b="1" dirty="0" smtClean="0">
                <a:ea typeface="Rockwell"/>
                <a:cs typeface="Rockwell"/>
                <a:sym typeface="Rockwell"/>
              </a:rPr>
              <a:t>Update </a:t>
            </a:r>
            <a:r>
              <a:rPr lang="en-US" sz="1900" b="1" dirty="0">
                <a:ea typeface="Rockwell"/>
                <a:cs typeface="Rockwell"/>
                <a:sym typeface="Rockwell"/>
              </a:rPr>
              <a:t>contact information </a:t>
            </a:r>
            <a:endParaRPr lang="en-US" sz="1900" b="1" dirty="0" smtClean="0">
              <a:ea typeface="Rockwell"/>
              <a:cs typeface="Rockwell"/>
              <a:sym typeface="Rockwell"/>
            </a:endParaRPr>
          </a:p>
          <a:p>
            <a:pPr lvl="1">
              <a:spcBef>
                <a:spcPts val="1200"/>
              </a:spcBef>
              <a:buClr>
                <a:schemeClr val="tx1"/>
              </a:buClr>
              <a:buSzPct val="85000"/>
            </a:pPr>
            <a:r>
              <a:rPr lang="en-US" sz="1900" b="1" dirty="0" smtClean="0">
                <a:ea typeface="Rockwell"/>
                <a:cs typeface="Rockwell"/>
                <a:sym typeface="Rockwell"/>
              </a:rPr>
              <a:t>Access</a:t>
            </a:r>
            <a:r>
              <a:rPr lang="en-US" sz="1900" b="1" dirty="0">
                <a:ea typeface="Rockwell"/>
                <a:cs typeface="Rockwell"/>
                <a:sym typeface="Rockwell"/>
              </a:rPr>
              <a:t>, create, and submit forms </a:t>
            </a:r>
            <a:r>
              <a:rPr lang="en-US" sz="1900" b="1" dirty="0" smtClean="0">
                <a:ea typeface="Rockwell"/>
                <a:cs typeface="Rockwell"/>
                <a:sym typeface="Rockwell"/>
              </a:rPr>
              <a:t>to:</a:t>
            </a:r>
          </a:p>
          <a:p>
            <a:pPr lvl="2">
              <a:spcBef>
                <a:spcPts val="1200"/>
              </a:spcBef>
              <a:buClr>
                <a:schemeClr val="tx1"/>
              </a:buClr>
              <a:buSzPct val="85000"/>
            </a:pPr>
            <a:r>
              <a:rPr lang="en-US" sz="1900" b="1" dirty="0" smtClean="0">
                <a:ea typeface="Rockwell"/>
                <a:cs typeface="Rockwell"/>
                <a:sym typeface="Rockwell"/>
              </a:rPr>
              <a:t>Have </a:t>
            </a:r>
            <a:r>
              <a:rPr lang="en-US" sz="1900" b="1" dirty="0">
                <a:ea typeface="Rockwell"/>
                <a:cs typeface="Rockwell"/>
                <a:sym typeface="Rockwell"/>
              </a:rPr>
              <a:t>your student loans deferred during your term of </a:t>
            </a:r>
            <a:r>
              <a:rPr lang="en-US" sz="1900" b="1" dirty="0" smtClean="0">
                <a:ea typeface="Rockwell"/>
                <a:cs typeface="Rockwell"/>
                <a:sym typeface="Rockwell"/>
              </a:rPr>
              <a:t>service</a:t>
            </a:r>
          </a:p>
          <a:p>
            <a:pPr lvl="2">
              <a:spcBef>
                <a:spcPts val="1200"/>
              </a:spcBef>
              <a:buClr>
                <a:schemeClr val="tx1"/>
              </a:buClr>
              <a:buSzPct val="85000"/>
            </a:pPr>
            <a:r>
              <a:rPr lang="en-US" sz="1900" b="1" dirty="0" smtClean="0">
                <a:ea typeface="Rockwell"/>
                <a:cs typeface="Rockwell"/>
                <a:sym typeface="Rockwell"/>
              </a:rPr>
              <a:t>Request </a:t>
            </a:r>
            <a:r>
              <a:rPr lang="en-US" sz="1900" b="1" dirty="0">
                <a:ea typeface="Rockwell"/>
                <a:cs typeface="Rockwell"/>
                <a:sym typeface="Rockwell"/>
              </a:rPr>
              <a:t>payment of the interest that accrued on your student loans during your term of </a:t>
            </a:r>
            <a:r>
              <a:rPr lang="en-US" sz="1900" b="1" dirty="0" smtClean="0">
                <a:ea typeface="Rockwell"/>
                <a:cs typeface="Rockwell"/>
                <a:sym typeface="Rockwell"/>
              </a:rPr>
              <a:t>service</a:t>
            </a:r>
          </a:p>
          <a:p>
            <a:pPr lvl="2">
              <a:spcBef>
                <a:spcPts val="1200"/>
              </a:spcBef>
              <a:buClr>
                <a:schemeClr val="tx1"/>
              </a:buClr>
              <a:buSzPct val="85000"/>
            </a:pPr>
            <a:r>
              <a:rPr lang="en-US" sz="1900" b="1" dirty="0" smtClean="0">
                <a:ea typeface="Rockwell"/>
                <a:cs typeface="Rockwell"/>
                <a:sym typeface="Rockwell"/>
              </a:rPr>
              <a:t>Request </a:t>
            </a:r>
            <a:r>
              <a:rPr lang="en-US" sz="1900" b="1" dirty="0">
                <a:ea typeface="Rockwell"/>
                <a:cs typeface="Rockwell"/>
                <a:sym typeface="Rockwell"/>
              </a:rPr>
              <a:t>payment of qualified student </a:t>
            </a:r>
            <a:r>
              <a:rPr lang="en-US" sz="1900" b="1" dirty="0" smtClean="0">
                <a:ea typeface="Rockwell"/>
                <a:cs typeface="Rockwell"/>
                <a:sym typeface="Rockwell"/>
              </a:rPr>
              <a:t>loans</a:t>
            </a:r>
          </a:p>
          <a:p>
            <a:pPr lvl="2">
              <a:spcBef>
                <a:spcPts val="1200"/>
              </a:spcBef>
              <a:buClr>
                <a:schemeClr val="tx1"/>
              </a:buClr>
              <a:buSzPct val="85000"/>
            </a:pPr>
            <a:r>
              <a:rPr lang="en-US" sz="1900" b="1" dirty="0" smtClean="0">
                <a:ea typeface="Rockwell"/>
                <a:cs typeface="Rockwell"/>
                <a:sym typeface="Rockwell"/>
              </a:rPr>
              <a:t>Request </a:t>
            </a:r>
            <a:r>
              <a:rPr lang="en-US" sz="1900" b="1" dirty="0">
                <a:ea typeface="Rockwell"/>
                <a:cs typeface="Rockwell"/>
                <a:sym typeface="Rockwell"/>
              </a:rPr>
              <a:t>payment of current educational </a:t>
            </a:r>
            <a:r>
              <a:rPr lang="en-US" sz="1900" b="1" dirty="0" smtClean="0">
                <a:ea typeface="Rockwell"/>
                <a:cs typeface="Rockwell"/>
                <a:sym typeface="Rockwell"/>
              </a:rPr>
              <a:t>expenses</a:t>
            </a:r>
          </a:p>
          <a:p>
            <a:pPr lvl="2">
              <a:spcBef>
                <a:spcPts val="1200"/>
              </a:spcBef>
              <a:buClr>
                <a:schemeClr val="tx1"/>
              </a:buClr>
              <a:buSzPct val="85000"/>
            </a:pPr>
            <a:r>
              <a:rPr lang="en-US" sz="1900" b="1" dirty="0" smtClean="0">
                <a:ea typeface="Rockwell"/>
                <a:cs typeface="Rockwell"/>
                <a:sym typeface="Rockwell"/>
              </a:rPr>
              <a:t>Extend </a:t>
            </a:r>
            <a:r>
              <a:rPr lang="en-US" sz="1900" b="1" dirty="0">
                <a:ea typeface="Rockwell"/>
                <a:cs typeface="Rockwell"/>
                <a:sym typeface="Rockwell"/>
              </a:rPr>
              <a:t>the date of expiration of your Segal AmeriCorps Education Award</a:t>
            </a:r>
          </a:p>
          <a:p>
            <a:pPr>
              <a:spcBef>
                <a:spcPts val="1200"/>
              </a:spcBef>
              <a:buClr>
                <a:schemeClr val="tx1"/>
              </a:buClr>
              <a:buSzPct val="85000"/>
            </a:pPr>
            <a:r>
              <a:rPr lang="en-US" sz="1900" b="1" dirty="0">
                <a:ea typeface="Rockwell"/>
                <a:cs typeface="Rockwell"/>
                <a:sym typeface="Rockwell"/>
              </a:rPr>
              <a:t>View the status of pending requests</a:t>
            </a:r>
          </a:p>
          <a:p>
            <a:pPr>
              <a:spcBef>
                <a:spcPts val="1200"/>
              </a:spcBef>
              <a:buClr>
                <a:schemeClr val="tx1"/>
              </a:buClr>
              <a:buSzPct val="85000"/>
            </a:pPr>
            <a:r>
              <a:rPr lang="en-US" sz="1900" b="1" dirty="0">
                <a:ea typeface="Rockwell"/>
                <a:cs typeface="Rockwell"/>
                <a:sym typeface="Rockwell"/>
              </a:rPr>
              <a:t>Check your Education Award balance</a:t>
            </a:r>
          </a:p>
          <a:p>
            <a:pPr>
              <a:spcBef>
                <a:spcPts val="1200"/>
              </a:spcBef>
              <a:buClr>
                <a:schemeClr val="tx1"/>
              </a:buClr>
              <a:buSzPct val="85000"/>
            </a:pPr>
            <a:r>
              <a:rPr lang="en-US" sz="1900" b="1" dirty="0">
                <a:ea typeface="Rockwell"/>
                <a:cs typeface="Rockwell"/>
                <a:sym typeface="Rockwell"/>
              </a:rPr>
              <a:t>View your account history</a:t>
            </a:r>
          </a:p>
          <a:p>
            <a:pPr>
              <a:spcBef>
                <a:spcPts val="2400"/>
              </a:spcBef>
              <a:buFont typeface="Wingdings" panose="05000000000000000000" pitchFamily="2" charset="2"/>
              <a:buChar char="v"/>
            </a:pPr>
            <a:endParaRPr lang="en-US" sz="1800" dirty="0" smtClean="0"/>
          </a:p>
          <a:p>
            <a:pPr>
              <a:buFont typeface="Segoe UI" panose="020B0502040204020203" pitchFamily="34" charset="0"/>
              <a:buChar char="♦"/>
            </a:pPr>
            <a:endParaRPr lang="en-US" sz="2800" dirty="0" smtClean="0"/>
          </a:p>
          <a:p>
            <a:pPr marL="0" indent="0">
              <a:buFont typeface="Arial" panose="020B0604020202020204" pitchFamily="34" charset="0"/>
              <a:buNone/>
            </a:pPr>
            <a:endParaRPr lang="en-US" sz="2800" dirty="0" smtClean="0"/>
          </a:p>
          <a:p>
            <a:pPr>
              <a:buFont typeface="Segoe UI" panose="020B0502040204020203" pitchFamily="34" charset="0"/>
              <a:buChar char="♦"/>
            </a:pPr>
            <a:endParaRPr lang="en-US" dirty="0"/>
          </a:p>
        </p:txBody>
      </p:sp>
    </p:spTree>
    <p:extLst>
      <p:ext uri="{BB962C8B-B14F-4D97-AF65-F5344CB8AC3E}">
        <p14:creationId xmlns:p14="http://schemas.microsoft.com/office/powerpoint/2010/main" val="69261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7" name="Content Placeholder 2"/>
          <p:cNvSpPr txBox="1">
            <a:spLocks/>
          </p:cNvSpPr>
          <p:nvPr/>
        </p:nvSpPr>
        <p:spPr>
          <a:xfrm>
            <a:off x="571500" y="1622109"/>
            <a:ext cx="8000999" cy="52272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3200" b="1" u="sng" dirty="0" smtClean="0"/>
              <a:t>My AmeriCorps</a:t>
            </a:r>
          </a:p>
          <a:p>
            <a:pPr marL="0" indent="0" algn="ctr">
              <a:lnSpc>
                <a:spcPct val="100000"/>
              </a:lnSpc>
              <a:spcBef>
                <a:spcPts val="0"/>
              </a:spcBef>
              <a:buFont typeface="Arial" panose="020B0604020202020204" pitchFamily="34" charset="0"/>
              <a:buNone/>
            </a:pPr>
            <a:endParaRPr lang="en-US" sz="1800" b="1" dirty="0" smtClean="0"/>
          </a:p>
          <a:p>
            <a:pPr>
              <a:spcBef>
                <a:spcPts val="1200"/>
              </a:spcBef>
              <a:buClr>
                <a:schemeClr val="tx1"/>
              </a:buClr>
              <a:buSzPct val="85000"/>
              <a:buFont typeface="Wingdings" panose="05000000000000000000" pitchFamily="2" charset="2"/>
              <a:buChar char="v"/>
            </a:pPr>
            <a:r>
              <a:rPr lang="en-US" sz="1800" b="1" i="1" u="sng" dirty="0" smtClean="0">
                <a:solidFill>
                  <a:srgbClr val="0033CC"/>
                </a:solidFill>
                <a:ea typeface="Rockwell"/>
                <a:cs typeface="Rockwell"/>
                <a:sym typeface="Rockwell"/>
              </a:rPr>
              <a:t>My AmeriCorps</a:t>
            </a:r>
            <a:r>
              <a:rPr lang="en-US" sz="1800" b="1" i="1" dirty="0" smtClean="0">
                <a:solidFill>
                  <a:srgbClr val="0033CC"/>
                </a:solidFill>
                <a:ea typeface="Rockwell"/>
                <a:cs typeface="Rockwell"/>
                <a:sym typeface="Rockwell"/>
              </a:rPr>
              <a:t> </a:t>
            </a:r>
            <a:r>
              <a:rPr lang="en-US" sz="1800" b="1" dirty="0" smtClean="0">
                <a:ea typeface="Rockwell"/>
                <a:cs typeface="Rockwell"/>
                <a:sym typeface="Rockwell"/>
              </a:rPr>
              <a:t>makes frequently used and requested forms available online, any time:</a:t>
            </a:r>
          </a:p>
          <a:p>
            <a:pPr lvl="1">
              <a:spcBef>
                <a:spcPts val="1200"/>
              </a:spcBef>
              <a:buClr>
                <a:schemeClr val="tx1"/>
              </a:buClr>
              <a:buSzPct val="85000"/>
            </a:pPr>
            <a:r>
              <a:rPr lang="en-US" b="1" dirty="0" smtClean="0">
                <a:ea typeface="Rockwell"/>
                <a:cs typeface="Rockwell"/>
                <a:sym typeface="Rockwell"/>
              </a:rPr>
              <a:t>tax forms</a:t>
            </a:r>
          </a:p>
          <a:p>
            <a:pPr lvl="1">
              <a:spcBef>
                <a:spcPts val="1200"/>
              </a:spcBef>
              <a:buClr>
                <a:schemeClr val="tx1"/>
              </a:buClr>
              <a:buSzPct val="85000"/>
            </a:pPr>
            <a:r>
              <a:rPr lang="en-US" b="1" dirty="0" smtClean="0">
                <a:ea typeface="Rockwell"/>
                <a:cs typeface="Rockwell"/>
                <a:sym typeface="Rockwell"/>
              </a:rPr>
              <a:t>earnings statements</a:t>
            </a:r>
          </a:p>
          <a:p>
            <a:pPr lvl="1">
              <a:spcBef>
                <a:spcPts val="1200"/>
              </a:spcBef>
              <a:buClr>
                <a:schemeClr val="tx1"/>
              </a:buClr>
              <a:buSzPct val="85000"/>
            </a:pPr>
            <a:r>
              <a:rPr lang="en-US" b="1" dirty="0" smtClean="0">
                <a:ea typeface="Rockwell"/>
                <a:cs typeface="Rockwell"/>
                <a:sym typeface="Rockwell"/>
              </a:rPr>
              <a:t>Segal AmeriCorps Education Award requests</a:t>
            </a:r>
          </a:p>
          <a:p>
            <a:pPr lvl="1">
              <a:spcBef>
                <a:spcPts val="1200"/>
              </a:spcBef>
              <a:buClr>
                <a:schemeClr val="tx1"/>
              </a:buClr>
              <a:buSzPct val="85000"/>
            </a:pPr>
            <a:r>
              <a:rPr lang="en-US" b="1" dirty="0" smtClean="0">
                <a:ea typeface="Rockwell"/>
                <a:cs typeface="Rockwell"/>
                <a:sym typeface="Rockwell"/>
              </a:rPr>
              <a:t>interest payment requests</a:t>
            </a:r>
          </a:p>
          <a:p>
            <a:pPr lvl="1">
              <a:spcBef>
                <a:spcPts val="1200"/>
              </a:spcBef>
              <a:buClr>
                <a:schemeClr val="tx1"/>
              </a:buClr>
              <a:buSzPct val="85000"/>
            </a:pPr>
            <a:r>
              <a:rPr lang="en-US" b="1" dirty="0" smtClean="0">
                <a:ea typeface="Rockwell"/>
                <a:cs typeface="Rockwell"/>
                <a:sym typeface="Rockwell"/>
              </a:rPr>
              <a:t>letters verifying service</a:t>
            </a:r>
          </a:p>
          <a:p>
            <a:pPr>
              <a:spcBef>
                <a:spcPts val="2400"/>
              </a:spcBef>
              <a:buFont typeface="Wingdings" panose="05000000000000000000" pitchFamily="2" charset="2"/>
              <a:buChar char="v"/>
            </a:pPr>
            <a:endParaRPr lang="en-US" sz="1800" dirty="0" smtClean="0"/>
          </a:p>
          <a:p>
            <a:pPr>
              <a:buFont typeface="Segoe UI" panose="020B0502040204020203" pitchFamily="34" charset="0"/>
              <a:buChar char="♦"/>
            </a:pPr>
            <a:endParaRPr lang="en-US" sz="2800" dirty="0" smtClean="0"/>
          </a:p>
          <a:p>
            <a:pPr marL="0" indent="0">
              <a:buFont typeface="Arial" panose="020B0604020202020204" pitchFamily="34" charset="0"/>
              <a:buNone/>
            </a:pPr>
            <a:endParaRPr lang="en-US" sz="2800" dirty="0" smtClean="0"/>
          </a:p>
          <a:p>
            <a:pPr>
              <a:buFont typeface="Segoe UI" panose="020B0502040204020203" pitchFamily="34" charset="0"/>
              <a:buChar char="♦"/>
            </a:pPr>
            <a:endParaRPr lang="en-US" dirty="0"/>
          </a:p>
        </p:txBody>
      </p:sp>
    </p:spTree>
    <p:extLst>
      <p:ext uri="{BB962C8B-B14F-4D97-AF65-F5344CB8AC3E}">
        <p14:creationId xmlns:p14="http://schemas.microsoft.com/office/powerpoint/2010/main" val="145204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571500" y="1828800"/>
            <a:ext cx="8000999" cy="4952999"/>
          </a:xfrm>
        </p:spPr>
        <p:txBody>
          <a:bodyPr>
            <a:normAutofit/>
          </a:bodyPr>
          <a:lstStyle/>
          <a:p>
            <a:pPr marL="0" indent="0">
              <a:spcBef>
                <a:spcPts val="2400"/>
              </a:spcBef>
              <a:buNone/>
            </a:pPr>
            <a:r>
              <a:rPr lang="en-US" sz="3200" b="1" u="sng" dirty="0" smtClean="0"/>
              <a:t>Assessing My AmeriCorps</a:t>
            </a:r>
          </a:p>
          <a:p>
            <a:pPr marL="0" indent="0" algn="ctr">
              <a:lnSpc>
                <a:spcPct val="100000"/>
              </a:lnSpc>
              <a:spcBef>
                <a:spcPts val="0"/>
              </a:spcBef>
              <a:buNone/>
            </a:pPr>
            <a:endParaRPr lang="en-US" sz="1800" b="1" dirty="0" smtClean="0"/>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Go to </a:t>
            </a:r>
            <a:r>
              <a:rPr lang="en-US" sz="1800" b="1" u="sng" dirty="0" smtClean="0">
                <a:solidFill>
                  <a:srgbClr val="0033CC"/>
                </a:solidFill>
                <a:ea typeface="Rockwell"/>
                <a:cs typeface="Rockwell"/>
                <a:sym typeface="Rockwell"/>
              </a:rPr>
              <a:t>my.americorps.gov</a:t>
            </a:r>
            <a:endParaRPr lang="en-US" sz="1800" b="1" u="sng" dirty="0">
              <a:solidFill>
                <a:srgbClr val="0033CC"/>
              </a:solidFill>
              <a:ea typeface="Rockwell"/>
              <a:cs typeface="Rockwell"/>
              <a:sym typeface="Rockwell"/>
            </a:endParaRP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lnSpc>
                <a:spcPct val="100000"/>
              </a:lnSpc>
              <a:spcBef>
                <a:spcPts val="0"/>
              </a:spcBef>
              <a:spcAft>
                <a:spcPts val="1200"/>
              </a:spcAft>
              <a:buClr>
                <a:schemeClr val="tx1"/>
              </a:buClr>
              <a:buSzPct val="85000"/>
              <a:buFont typeface="Wingdings" panose="05000000000000000000" pitchFamily="2" charset="2"/>
              <a:buChar char="v"/>
            </a:pPr>
            <a:r>
              <a:rPr lang="en-US" sz="1800" b="1" dirty="0">
                <a:ea typeface="Rockwell"/>
                <a:cs typeface="Rockwell"/>
                <a:sym typeface="Rockwell"/>
              </a:rPr>
              <a:t>If you are a current member or alumni, and this is your first time using the My AmeriCorps system, you must complete the registration process. </a:t>
            </a:r>
            <a:endParaRPr lang="en-US" sz="1800" b="1" dirty="0" smtClean="0">
              <a:ea typeface="Rockwell"/>
              <a:cs typeface="Rockwell"/>
              <a:sym typeface="Rockwell"/>
            </a:endParaRPr>
          </a:p>
          <a:p>
            <a:pPr lvl="1">
              <a:lnSpc>
                <a:spcPct val="100000"/>
              </a:lnSpc>
              <a:spcBef>
                <a:spcPts val="0"/>
              </a:spcBef>
              <a:spcAft>
                <a:spcPts val="1200"/>
              </a:spcAft>
              <a:buClr>
                <a:schemeClr val="tx1"/>
              </a:buClr>
              <a:buSzPct val="85000"/>
            </a:pPr>
            <a:r>
              <a:rPr lang="en-US" b="1" dirty="0" smtClean="0">
                <a:ea typeface="Rockwell"/>
                <a:cs typeface="Rockwell"/>
                <a:sym typeface="Rockwell"/>
              </a:rPr>
              <a:t>Follow </a:t>
            </a:r>
            <a:r>
              <a:rPr lang="en-US" b="1" dirty="0">
                <a:ea typeface="Rockwell"/>
                <a:cs typeface="Rockwell"/>
                <a:sym typeface="Rockwell"/>
              </a:rPr>
              <a:t>the instructions provided on the log-in page to create a new account. </a:t>
            </a:r>
          </a:p>
          <a:p>
            <a:pPr>
              <a:spcBef>
                <a:spcPts val="2400"/>
              </a:spcBef>
              <a:buFont typeface="Wingdings" panose="05000000000000000000" pitchFamily="2" charset="2"/>
              <a:buChar char="v"/>
            </a:pPr>
            <a:endParaRPr lang="en-US" sz="1800" dirty="0" smtClean="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1502107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400050" y="1630736"/>
            <a:ext cx="8343899" cy="4952999"/>
          </a:xfrm>
        </p:spPr>
        <p:txBody>
          <a:bodyPr>
            <a:normAutofit/>
          </a:bodyPr>
          <a:lstStyle/>
          <a:p>
            <a:pPr marL="0" indent="0">
              <a:spcBef>
                <a:spcPts val="2400"/>
              </a:spcBef>
              <a:buNone/>
            </a:pPr>
            <a:r>
              <a:rPr lang="en-US" sz="3200" b="1" u="sng" dirty="0"/>
              <a:t>Requesting Payments from Your Award Account</a:t>
            </a:r>
          </a:p>
          <a:p>
            <a:pPr marL="0" indent="0" algn="ctr">
              <a:lnSpc>
                <a:spcPct val="100000"/>
              </a:lnSpc>
              <a:spcBef>
                <a:spcPts val="0"/>
              </a:spcBef>
              <a:buNone/>
            </a:pPr>
            <a:endParaRPr lang="en-US" sz="1800" b="1" dirty="0" smtClean="0"/>
          </a:p>
          <a:p>
            <a:pPr>
              <a:spcBef>
                <a:spcPts val="0"/>
              </a:spcBef>
              <a:buClr>
                <a:schemeClr val="tx1"/>
              </a:buClr>
              <a:buSzPct val="85000"/>
              <a:buFont typeface="Wingdings" panose="05000000000000000000" pitchFamily="2" charset="2"/>
              <a:buChar char="v"/>
            </a:pPr>
            <a:r>
              <a:rPr lang="en-US" sz="1800" b="1" dirty="0" smtClean="0">
                <a:ea typeface="Rockwell"/>
                <a:cs typeface="Rockwell"/>
                <a:sym typeface="Rockwell"/>
              </a:rPr>
              <a:t>Log into your </a:t>
            </a:r>
            <a:r>
              <a:rPr lang="en-US" sz="1800" b="1" dirty="0">
                <a:ea typeface="Rockwell"/>
                <a:cs typeface="Rockwell"/>
                <a:sym typeface="Rockwell"/>
              </a:rPr>
              <a:t>My </a:t>
            </a:r>
            <a:r>
              <a:rPr lang="en-US" sz="1800" b="1" dirty="0" smtClean="0">
                <a:ea typeface="Rockwell"/>
                <a:cs typeface="Rockwell"/>
                <a:sym typeface="Rockwell"/>
              </a:rPr>
              <a:t>AmeriCorps account. </a:t>
            </a: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O</a:t>
            </a:r>
            <a:r>
              <a:rPr lang="en-US" sz="1800" b="1" dirty="0" smtClean="0">
                <a:ea typeface="Rockwell"/>
                <a:cs typeface="Rockwell"/>
                <a:sym typeface="Rockwell"/>
              </a:rPr>
              <a:t>n </a:t>
            </a:r>
            <a:r>
              <a:rPr lang="en-US" sz="1800" b="1" dirty="0">
                <a:ea typeface="Rockwell"/>
                <a:cs typeface="Rockwell"/>
                <a:sym typeface="Rockwell"/>
              </a:rPr>
              <a:t>your home page, under “</a:t>
            </a:r>
            <a:r>
              <a:rPr lang="en-US" sz="1800" b="1" dirty="0">
                <a:solidFill>
                  <a:srgbClr val="0033CC"/>
                </a:solidFill>
                <a:ea typeface="Rockwell"/>
                <a:cs typeface="Rockwell"/>
                <a:sym typeface="Rockwell"/>
              </a:rPr>
              <a:t>My Education </a:t>
            </a:r>
            <a:r>
              <a:rPr lang="en-US" sz="1800" b="1" dirty="0" smtClean="0">
                <a:solidFill>
                  <a:srgbClr val="0033CC"/>
                </a:solidFill>
                <a:ea typeface="Rockwell"/>
                <a:cs typeface="Rockwell"/>
                <a:sym typeface="Rockwell"/>
              </a:rPr>
              <a:t>Award</a:t>
            </a:r>
            <a:r>
              <a:rPr lang="en-US" sz="1800" b="1" dirty="0" smtClean="0">
                <a:ea typeface="Rockwell"/>
                <a:cs typeface="Rockwell"/>
                <a:sym typeface="Rockwell"/>
              </a:rPr>
              <a:t>,” </a:t>
            </a:r>
            <a:r>
              <a:rPr lang="en-US" sz="1800" b="1" dirty="0">
                <a:ea typeface="Rockwell"/>
                <a:cs typeface="Rockwell"/>
                <a:sym typeface="Rockwell"/>
              </a:rPr>
              <a:t>click on the “</a:t>
            </a:r>
            <a:r>
              <a:rPr lang="en-US" sz="1800" b="1" dirty="0">
                <a:solidFill>
                  <a:srgbClr val="0033CC"/>
                </a:solidFill>
                <a:ea typeface="Rockwell"/>
                <a:cs typeface="Rockwell"/>
                <a:sym typeface="Rockwell"/>
              </a:rPr>
              <a:t>Create Education Award Payment Request</a:t>
            </a:r>
            <a:r>
              <a:rPr lang="en-US" sz="1800" b="1" dirty="0">
                <a:ea typeface="Rockwell"/>
                <a:cs typeface="Rockwell"/>
                <a:sym typeface="Rockwell"/>
              </a:rPr>
              <a:t>” link to bring up the screen to request the payment.  </a:t>
            </a: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Follow the instructions and complete the form.  </a:t>
            </a:r>
            <a:endParaRPr lang="en-US" sz="1800" b="1" dirty="0" smtClean="0">
              <a:ea typeface="Rockwell"/>
              <a:cs typeface="Rockwell"/>
              <a:sym typeface="Rockwell"/>
            </a:endParaRP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smtClean="0">
                <a:ea typeface="Rockwell"/>
                <a:cs typeface="Rockwell"/>
                <a:sym typeface="Rockwell"/>
              </a:rPr>
              <a:t>You </a:t>
            </a:r>
            <a:r>
              <a:rPr lang="en-US" sz="1800" b="1" dirty="0">
                <a:ea typeface="Rockwell"/>
                <a:cs typeface="Rockwell"/>
                <a:sym typeface="Rockwell"/>
              </a:rPr>
              <a:t>will select the purpose of the payment (loan or current educational expenses), the amount of the payment, and identify the holder of your student loan.  </a:t>
            </a: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When you click on “submit,” a notice will be sent electronically to your educational or loan institution.  A record of your request will appear in your account home page.</a:t>
            </a:r>
          </a:p>
          <a:p>
            <a:pPr>
              <a:spcBef>
                <a:spcPts val="2400"/>
              </a:spcBef>
              <a:buFont typeface="Wingdings" panose="05000000000000000000" pitchFamily="2" charset="2"/>
              <a:buChar char="v"/>
            </a:pPr>
            <a:endParaRPr lang="en-US" sz="1800" dirty="0" smtClean="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2292864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96953"/>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400050" y="1676401"/>
            <a:ext cx="8343899" cy="5410199"/>
          </a:xfrm>
        </p:spPr>
        <p:txBody>
          <a:bodyPr>
            <a:normAutofit fontScale="92500" lnSpcReduction="10000"/>
          </a:bodyPr>
          <a:lstStyle/>
          <a:p>
            <a:pPr marL="0" indent="0">
              <a:spcBef>
                <a:spcPts val="600"/>
              </a:spcBef>
              <a:buNone/>
            </a:pPr>
            <a:r>
              <a:rPr lang="en-US" sz="3200" b="1" u="sng" dirty="0"/>
              <a:t>Requesting Payments from </a:t>
            </a:r>
            <a:r>
              <a:rPr lang="en-US" sz="3200" b="1" u="sng" dirty="0" smtClean="0"/>
              <a:t>Your </a:t>
            </a:r>
            <a:r>
              <a:rPr lang="en-US" sz="3200" b="1" u="sng" dirty="0"/>
              <a:t>Award </a:t>
            </a:r>
            <a:r>
              <a:rPr lang="en-US" sz="3200" b="1" u="sng" dirty="0" smtClean="0"/>
              <a:t>Account - </a:t>
            </a:r>
            <a:r>
              <a:rPr lang="en-US" sz="3200" b="1" i="1" u="sng" dirty="0" smtClean="0"/>
              <a:t>Continued</a:t>
            </a:r>
            <a:endParaRPr lang="en-US" sz="3200" b="1" i="1" u="sng" dirty="0"/>
          </a:p>
          <a:p>
            <a:pPr marL="0" indent="0" algn="ctr">
              <a:lnSpc>
                <a:spcPct val="100000"/>
              </a:lnSpc>
              <a:spcBef>
                <a:spcPts val="0"/>
              </a:spcBef>
              <a:buNone/>
            </a:pPr>
            <a:endParaRPr lang="en-US" sz="1800" b="1" dirty="0" smtClean="0"/>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The school or loan holder will complete their portion of the form and return it electronically to the Corporation.  They will fill in the amount for which you are eligible if the request is for current educational expenses or they will provide the payoff amount and loan type if the request is for a student loan.  The institution will certify the accuracy of the information and submit it to the Corporation for payment. </a:t>
            </a:r>
            <a:endParaRPr lang="en-US" sz="1800" b="1" dirty="0" smtClean="0">
              <a:ea typeface="Rockwell"/>
              <a:cs typeface="Rockwell"/>
              <a:sym typeface="Rockwell"/>
            </a:endParaRP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When the payment has been made, your account will reflect the deduction.  It should also show up in the loan account statement that your loan company makes available to you.  If for some reason the institution denies the request for payment, they should have entered comments explaining the reason for the denial</a:t>
            </a:r>
            <a:r>
              <a:rPr lang="en-US" sz="1800" b="1" dirty="0" smtClean="0">
                <a:ea typeface="Rockwell"/>
                <a:cs typeface="Rockwell"/>
                <a:sym typeface="Rockwell"/>
              </a:rPr>
              <a:t>.</a:t>
            </a:r>
          </a:p>
          <a:p>
            <a:pPr marL="0" indent="0">
              <a:spcBef>
                <a:spcPts val="0"/>
              </a:spcBef>
              <a:buClr>
                <a:schemeClr val="tx1"/>
              </a:buClr>
              <a:buSzPct val="85000"/>
              <a:buNone/>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If your school or loan company has not registered in My AmeriCorps, they will not be on the list of institutions in the system.  After you do a search and your institution does not appear on the list, click on the “</a:t>
            </a:r>
            <a:r>
              <a:rPr lang="en-US" sz="1800" b="1" dirty="0">
                <a:solidFill>
                  <a:srgbClr val="0033CC"/>
                </a:solidFill>
                <a:ea typeface="Rockwell"/>
                <a:cs typeface="Rockwell"/>
                <a:sym typeface="Rockwell"/>
              </a:rPr>
              <a:t>Not Found</a:t>
            </a:r>
            <a:r>
              <a:rPr lang="en-US" sz="1800" b="1" dirty="0">
                <a:ea typeface="Rockwell"/>
                <a:cs typeface="Rockwell"/>
                <a:sym typeface="Rockwell"/>
              </a:rPr>
              <a:t>” link.  The next screen will ask you to enter as much information as you know about the school or loan company.  You will need to enter information in each of the asterisked fields and then submit the form.  These requests may be processed manually and can take several weeks to complete</a:t>
            </a:r>
            <a:r>
              <a:rPr lang="en-US" sz="1800" b="1" dirty="0" smtClean="0">
                <a:ea typeface="Rockwell"/>
                <a:cs typeface="Rockwell"/>
                <a:sym typeface="Rockwell"/>
              </a:rPr>
              <a:t>.</a:t>
            </a: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You can also contact the National Service Trust at 1-800-942-2677.</a:t>
            </a:r>
          </a:p>
          <a:p>
            <a:pPr>
              <a:spcBef>
                <a:spcPts val="0"/>
              </a:spcBef>
              <a:buClr>
                <a:schemeClr val="tx1"/>
              </a:buClr>
              <a:buSzPct val="85000"/>
              <a:buFont typeface="Wingdings" panose="05000000000000000000" pitchFamily="2" charset="2"/>
              <a:buChar char="v"/>
            </a:pPr>
            <a:endParaRPr lang="en-US" sz="1800" b="1" dirty="0" smtClean="0">
              <a:ea typeface="Rockwell"/>
              <a:cs typeface="Rockwell"/>
              <a:sym typeface="Rockwell"/>
            </a:endParaRPr>
          </a:p>
          <a:p>
            <a:pPr>
              <a:spcBef>
                <a:spcPts val="2400"/>
              </a:spcBef>
              <a:buFont typeface="Wingdings" panose="05000000000000000000" pitchFamily="2" charset="2"/>
              <a:buChar char="v"/>
            </a:pPr>
            <a:endParaRPr lang="en-US" sz="1800" dirty="0" smtClean="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255434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609600" y="1167676"/>
            <a:ext cx="7391400" cy="5591274"/>
          </a:xfrm>
          <a:prstGeom prst="rect">
            <a:avLst/>
          </a:prstGeom>
        </p:spPr>
        <p:txBody>
          <a:bodyPr wrap="square">
            <a:spAutoFit/>
          </a:bodyPr>
          <a:lstStyle/>
          <a:p>
            <a:pPr marL="285750" indent="-285750">
              <a:spcAft>
                <a:spcPts val="800"/>
              </a:spcAft>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Sign In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800"/>
              </a:spcAft>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How are you feeling today?</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Wingdings" panose="05000000000000000000" pitchFamily="2" charset="2"/>
              <a:buChar char="q"/>
            </a:pPr>
            <a:r>
              <a:rPr lang="en-US" sz="3200" b="1" dirty="0">
                <a:effectLst/>
                <a:latin typeface="Calibri" panose="020F0502020204030204" pitchFamily="34" charset="0"/>
                <a:ea typeface="Calibri" panose="020F0502020204030204" pitchFamily="34" charset="0"/>
                <a:cs typeface="Times New Roman" panose="02020603050405020304" pitchFamily="18" charset="0"/>
              </a:rPr>
              <a:t>Updates: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2800" b="1" dirty="0"/>
              <a:t>Volunteer Opportunities</a:t>
            </a:r>
          </a:p>
          <a:p>
            <a:pPr marL="742950" lvl="1" indent="-28575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Post-Surveys</a:t>
            </a:r>
            <a:endParaRPr lang="en-US" sz="2800" b="1" dirty="0"/>
          </a:p>
          <a:p>
            <a:pPr marL="742950" lvl="1" indent="-285750">
              <a:buFont typeface="Arial" panose="020B0604020202020204" pitchFamily="34" charset="0"/>
              <a:buChar char="•"/>
            </a:pPr>
            <a:r>
              <a:rPr lang="en-US" sz="2800" b="1" dirty="0"/>
              <a:t>Member Training Opportunities</a:t>
            </a:r>
          </a:p>
          <a:p>
            <a:pPr marL="742950" lvl="1" indent="-28575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MA Conference on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Volunteerism</a:t>
            </a:r>
          </a:p>
          <a:p>
            <a:pPr marL="742950" lvl="1" indent="-285750">
              <a:buFont typeface="Arial" panose="020B0604020202020204" pitchFamily="34" charset="0"/>
              <a:buChar char="•"/>
            </a:pPr>
            <a:r>
              <a:rPr lang="en-US" sz="2800" b="1" dirty="0" smtClean="0">
                <a:latin typeface="Calibri" panose="020F0502020204030204" pitchFamily="34" charset="0"/>
                <a:ea typeface="Calibri" panose="020F0502020204030204" pitchFamily="34" charset="0"/>
                <a:cs typeface="Times New Roman" panose="02020603050405020304" pitchFamily="18" charset="0"/>
              </a:rPr>
              <a:t>National Volunteer Week</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800"/>
              </a:spcBef>
              <a:spcAft>
                <a:spcPts val="800"/>
              </a:spcAft>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Times New Roman" panose="02020603050405020304" pitchFamily="18" charset="0"/>
              </a:rPr>
              <a:t>Life After AmeriCorps </a:t>
            </a:r>
            <a:endParaRPr lang="en-US" sz="3200" b="1" dirty="0" smtClean="0">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2800" b="1" dirty="0" smtClean="0">
                <a:ea typeface="Calibri" panose="020F0502020204030204" pitchFamily="34" charset="0"/>
                <a:cs typeface="Times New Roman" panose="02020603050405020304" pitchFamily="18" charset="0"/>
              </a:rPr>
              <a:t>Utilizing your Education Award</a:t>
            </a:r>
          </a:p>
          <a:p>
            <a:pPr marL="914400" lvl="1" indent="-457200">
              <a:buFont typeface="Arial" panose="020B0604020202020204" pitchFamily="34" charset="0"/>
              <a:buChar char="•"/>
            </a:pPr>
            <a:r>
              <a:rPr lang="en-US" sz="2800" b="1" dirty="0" smtClean="0"/>
              <a:t>Public </a:t>
            </a:r>
            <a:r>
              <a:rPr lang="en-US" sz="2800" b="1" dirty="0"/>
              <a:t>Service Loan Forgiveness </a:t>
            </a:r>
            <a:r>
              <a:rPr lang="en-US" sz="2800" b="1" dirty="0" smtClean="0"/>
              <a:t>Program</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object 19"/>
          <p:cNvSpPr txBox="1">
            <a:spLocks/>
          </p:cNvSpPr>
          <p:nvPr/>
        </p:nvSpPr>
        <p:spPr>
          <a:xfrm>
            <a:off x="609600" y="208415"/>
            <a:ext cx="2657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Agenda</a:t>
            </a:r>
          </a:p>
        </p:txBody>
      </p:sp>
    </p:spTree>
    <p:extLst>
      <p:ext uri="{BB962C8B-B14F-4D97-AF65-F5344CB8AC3E}">
        <p14:creationId xmlns:p14="http://schemas.microsoft.com/office/powerpoint/2010/main" val="2653091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96953"/>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Life After AmeriCorps</a:t>
            </a:r>
          </a:p>
        </p:txBody>
      </p:sp>
      <p:sp>
        <p:nvSpPr>
          <p:cNvPr id="6" name="Content Placeholder 2"/>
          <p:cNvSpPr>
            <a:spLocks noGrp="1"/>
          </p:cNvSpPr>
          <p:nvPr>
            <p:ph idx="1"/>
          </p:nvPr>
        </p:nvSpPr>
        <p:spPr>
          <a:xfrm>
            <a:off x="238125" y="1905000"/>
            <a:ext cx="8667750" cy="4495799"/>
          </a:xfrm>
        </p:spPr>
        <p:txBody>
          <a:bodyPr>
            <a:normAutofit/>
          </a:bodyPr>
          <a:lstStyle/>
          <a:p>
            <a:pPr marL="0" indent="0">
              <a:spcBef>
                <a:spcPts val="600"/>
              </a:spcBef>
              <a:buNone/>
            </a:pPr>
            <a:r>
              <a:rPr lang="en-US" sz="3200" b="1" u="sng" dirty="0" smtClean="0"/>
              <a:t>Serving Another Term with AmeriCorps</a:t>
            </a:r>
          </a:p>
          <a:p>
            <a:pPr marL="0" indent="0" algn="ctr">
              <a:spcBef>
                <a:spcPts val="600"/>
              </a:spcBef>
              <a:buNone/>
            </a:pPr>
            <a:endParaRPr lang="en-US" sz="1800" b="1" dirty="0" smtClean="0"/>
          </a:p>
          <a:p>
            <a:pPr>
              <a:spcBef>
                <a:spcPts val="0"/>
              </a:spcBef>
              <a:buClr>
                <a:schemeClr val="tx1"/>
              </a:buClr>
              <a:buSzPct val="85000"/>
              <a:buFont typeface="Wingdings" panose="05000000000000000000" pitchFamily="2" charset="2"/>
              <a:buChar char="v"/>
            </a:pPr>
            <a:r>
              <a:rPr lang="en-US" sz="1800" b="1" dirty="0">
                <a:ea typeface="Rockwell"/>
                <a:cs typeface="Rockwell"/>
                <a:sym typeface="Rockwell"/>
              </a:rPr>
              <a:t>You can serve until you have reached a total of two full-time education awards</a:t>
            </a:r>
            <a:r>
              <a:rPr lang="en-US" sz="1800" b="1" dirty="0" smtClean="0">
                <a:ea typeface="Rockwell"/>
                <a:cs typeface="Rockwell"/>
                <a:sym typeface="Rockwell"/>
              </a:rPr>
              <a:t>.</a:t>
            </a:r>
          </a:p>
          <a:p>
            <a:pPr lvl="1">
              <a:spcBef>
                <a:spcPts val="600"/>
              </a:spcBef>
              <a:buClr>
                <a:schemeClr val="tx1"/>
              </a:buClr>
              <a:buSzPct val="85000"/>
            </a:pPr>
            <a:r>
              <a:rPr lang="en-US" b="1" dirty="0" smtClean="0">
                <a:ea typeface="Rockwell"/>
                <a:cs typeface="Rockwell"/>
                <a:sym typeface="Rockwell"/>
              </a:rPr>
              <a:t>Two full-time education award amount: $12,190.00</a:t>
            </a:r>
          </a:p>
          <a:p>
            <a:pPr marL="342900" lvl="1" indent="0">
              <a:spcBef>
                <a:spcPts val="600"/>
              </a:spcBef>
              <a:buClr>
                <a:schemeClr val="tx1"/>
              </a:buClr>
              <a:buSzPct val="85000"/>
              <a:buNone/>
            </a:pPr>
            <a:endParaRPr lang="en-US" b="1" dirty="0" smtClean="0">
              <a:ea typeface="Rockwell"/>
              <a:cs typeface="Rockwell"/>
              <a:sym typeface="Rockwell"/>
            </a:endParaRPr>
          </a:p>
          <a:p>
            <a:pPr>
              <a:spcBef>
                <a:spcPts val="600"/>
              </a:spcBef>
              <a:buClr>
                <a:schemeClr val="tx1"/>
              </a:buClr>
              <a:buSzPct val="85000"/>
              <a:buFont typeface="Wingdings" panose="05000000000000000000" pitchFamily="2" charset="2"/>
              <a:buChar char="v"/>
            </a:pPr>
            <a:r>
              <a:rPr lang="en-US" b="1" dirty="0" smtClean="0">
                <a:ea typeface="Rockwell"/>
                <a:cs typeface="Rockwell"/>
                <a:sym typeface="Rockwell"/>
              </a:rPr>
              <a:t>Please go to </a:t>
            </a:r>
            <a:r>
              <a:rPr lang="en-US" dirty="0">
                <a:hlinkClick r:id="rId6"/>
              </a:rPr>
              <a:t>https://</a:t>
            </a:r>
            <a:r>
              <a:rPr lang="en-US" dirty="0" smtClean="0">
                <a:hlinkClick r:id="rId6"/>
              </a:rPr>
              <a:t>www.nationalservice.gov/programs/americorps/segal-americorps-education-award/amount-eligibility-and</a:t>
            </a:r>
            <a:r>
              <a:rPr lang="en-US" dirty="0" smtClean="0"/>
              <a:t> </a:t>
            </a:r>
            <a:r>
              <a:rPr lang="en-US" b="1" dirty="0" smtClean="0"/>
              <a:t>for more information.</a:t>
            </a:r>
            <a:endParaRPr lang="en-US" b="1" dirty="0">
              <a:ea typeface="Rockwell"/>
              <a:cs typeface="Rockwell"/>
              <a:sym typeface="Rockwell"/>
            </a:endParaRPr>
          </a:p>
          <a:p>
            <a:pPr>
              <a:spcBef>
                <a:spcPts val="0"/>
              </a:spcBef>
              <a:buClr>
                <a:schemeClr val="tx1"/>
              </a:buClr>
              <a:buSzPct val="85000"/>
              <a:buFont typeface="Wingdings" panose="05000000000000000000" pitchFamily="2" charset="2"/>
              <a:buChar char="v"/>
            </a:pPr>
            <a:endParaRPr lang="en-US" sz="1800" b="1" dirty="0">
              <a:ea typeface="Rockwell"/>
              <a:cs typeface="Rockwell"/>
              <a:sym typeface="Rockwell"/>
            </a:endParaRPr>
          </a:p>
          <a:p>
            <a:pPr>
              <a:spcBef>
                <a:spcPts val="0"/>
              </a:spcBef>
              <a:buClr>
                <a:schemeClr val="tx1"/>
              </a:buClr>
              <a:buSzPct val="85000"/>
              <a:buFont typeface="Wingdings" panose="05000000000000000000" pitchFamily="2" charset="2"/>
              <a:buChar char="v"/>
            </a:pPr>
            <a:endParaRPr lang="en-US" sz="1800" b="1" dirty="0" smtClean="0">
              <a:ea typeface="Rockwell"/>
              <a:cs typeface="Rockwell"/>
              <a:sym typeface="Rockwell"/>
            </a:endParaRPr>
          </a:p>
          <a:p>
            <a:pPr>
              <a:spcBef>
                <a:spcPts val="2400"/>
              </a:spcBef>
              <a:buFont typeface="Wingdings" panose="05000000000000000000" pitchFamily="2" charset="2"/>
              <a:buChar char="v"/>
            </a:pPr>
            <a:endParaRPr lang="en-US" sz="1800" dirty="0" smtClean="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216429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bject 19"/>
          <p:cNvSpPr txBox="1">
            <a:spLocks/>
          </p:cNvSpPr>
          <p:nvPr/>
        </p:nvSpPr>
        <p:spPr>
          <a:xfrm>
            <a:off x="923924" y="605624"/>
            <a:ext cx="7610476"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a:latin typeface="Elephant" panose="02020904090505020303" pitchFamily="18" charset="0"/>
              </a:rPr>
              <a:t>NEXT STEPS</a:t>
            </a:r>
          </a:p>
        </p:txBody>
      </p:sp>
      <p:sp>
        <p:nvSpPr>
          <p:cNvPr id="6" name="Content Placeholder 2"/>
          <p:cNvSpPr>
            <a:spLocks noGrp="1"/>
          </p:cNvSpPr>
          <p:nvPr>
            <p:ph idx="1"/>
          </p:nvPr>
        </p:nvSpPr>
        <p:spPr>
          <a:xfrm>
            <a:off x="571500" y="1554534"/>
            <a:ext cx="8000999" cy="5227265"/>
          </a:xfrm>
        </p:spPr>
        <p:txBody>
          <a:bodyPr>
            <a:normAutofit/>
          </a:bodyPr>
          <a:lstStyle/>
          <a:p>
            <a:pPr marL="0" indent="0" algn="ctr">
              <a:spcBef>
                <a:spcPts val="2400"/>
              </a:spcBef>
              <a:buNone/>
            </a:pPr>
            <a:endParaRPr lang="en-US" sz="700" b="1" u="sng" dirty="0" smtClean="0">
              <a:solidFill>
                <a:srgbClr val="0033CC"/>
              </a:solidFill>
            </a:endParaRPr>
          </a:p>
          <a:p>
            <a:pPr marL="0" indent="0" algn="ctr">
              <a:spcBef>
                <a:spcPts val="2400"/>
              </a:spcBef>
              <a:buNone/>
            </a:pPr>
            <a:r>
              <a:rPr lang="en-US" sz="3200" b="1" u="sng" dirty="0">
                <a:solidFill>
                  <a:srgbClr val="FF0000"/>
                </a:solidFill>
              </a:rPr>
              <a:t>AmeriCorps Member Leader Positions:</a:t>
            </a:r>
          </a:p>
          <a:p>
            <a:pPr algn="ctr">
              <a:spcBef>
                <a:spcPts val="2400"/>
              </a:spcBef>
            </a:pPr>
            <a:r>
              <a:rPr lang="en-US" sz="3200" b="1" dirty="0">
                <a:solidFill>
                  <a:srgbClr val="0033CC"/>
                </a:solidFill>
              </a:rPr>
              <a:t>Comprehensive leadership opportunity</a:t>
            </a:r>
          </a:p>
          <a:p>
            <a:pPr algn="ctr">
              <a:spcBef>
                <a:spcPts val="2400"/>
              </a:spcBef>
            </a:pPr>
            <a:r>
              <a:rPr lang="en-US" sz="3200" b="1" dirty="0">
                <a:solidFill>
                  <a:srgbClr val="0033CC"/>
                </a:solidFill>
              </a:rPr>
              <a:t>Individualized leadership development</a:t>
            </a:r>
          </a:p>
          <a:p>
            <a:pPr algn="ctr">
              <a:spcBef>
                <a:spcPts val="2400"/>
              </a:spcBef>
            </a:pPr>
            <a:r>
              <a:rPr lang="en-US" sz="3200" b="1" dirty="0">
                <a:solidFill>
                  <a:srgbClr val="0033CC"/>
                </a:solidFill>
              </a:rPr>
              <a:t>Peer-peer mentor support</a:t>
            </a:r>
          </a:p>
          <a:p>
            <a:pPr marL="0" indent="0" algn="ctr">
              <a:spcBef>
                <a:spcPts val="2400"/>
              </a:spcBef>
              <a:buNone/>
            </a:pPr>
            <a:endParaRPr lang="en-US" sz="1800" b="1" dirty="0">
              <a:solidFill>
                <a:srgbClr val="0033CC"/>
              </a:solidFill>
            </a:endParaRPr>
          </a:p>
          <a:p>
            <a:pPr marL="0" indent="0" algn="ctr">
              <a:spcBef>
                <a:spcPts val="2400"/>
              </a:spcBef>
              <a:buNone/>
            </a:pPr>
            <a:r>
              <a:rPr lang="en-US" sz="3200" b="1" dirty="0">
                <a:solidFill>
                  <a:srgbClr val="0033CC"/>
                </a:solidFill>
              </a:rPr>
              <a:t>RETURNING MEMBERS APPLY NOW FOR PROGRAM YEAR 2019-20!!!</a:t>
            </a:r>
          </a:p>
          <a:p>
            <a:pPr algn="ctr">
              <a:spcBef>
                <a:spcPts val="2400"/>
              </a:spcBef>
            </a:pPr>
            <a:endParaRPr lang="en-US" sz="3200" b="1" dirty="0">
              <a:solidFill>
                <a:srgbClr val="0033CC"/>
              </a:solidFill>
            </a:endParaRPr>
          </a:p>
          <a:p>
            <a:pPr algn="ctr">
              <a:spcBef>
                <a:spcPts val="2400"/>
              </a:spcBef>
            </a:pPr>
            <a:endParaRPr lang="en-US" sz="1800" b="1" dirty="0"/>
          </a:p>
          <a:p>
            <a:pPr>
              <a:spcBef>
                <a:spcPts val="2400"/>
              </a:spcBef>
              <a:buFont typeface="Wingdings" panose="05000000000000000000" pitchFamily="2" charset="2"/>
              <a:buChar char="v"/>
            </a:pPr>
            <a:endParaRPr lang="en-US" sz="18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711280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pic>
        <p:nvPicPr>
          <p:cNvPr id="2" name="Picture 1" descr="Question mark 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1839077"/>
            <a:ext cx="6096000" cy="4572000"/>
          </a:xfrm>
          <a:prstGeom prst="rect">
            <a:avLst/>
          </a:prstGeom>
        </p:spPr>
      </p:pic>
      <p:sp>
        <p:nvSpPr>
          <p:cNvPr id="7" name="object 19"/>
          <p:cNvSpPr txBox="1">
            <a:spLocks noGrp="1"/>
          </p:cNvSpPr>
          <p:nvPr>
            <p:ph type="title"/>
          </p:nvPr>
        </p:nvSpPr>
        <p:spPr>
          <a:xfrm>
            <a:off x="2838450" y="421268"/>
            <a:ext cx="346710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Questions</a:t>
            </a:r>
            <a:endParaRPr sz="4800" spc="-25" dirty="0">
              <a:latin typeface="Elephant" panose="02020904090505020303" pitchFamily="18" charset="0"/>
            </a:endParaRPr>
          </a:p>
        </p:txBody>
      </p:sp>
    </p:spTree>
    <p:extLst>
      <p:ext uri="{BB962C8B-B14F-4D97-AF65-F5344CB8AC3E}">
        <p14:creationId xmlns:p14="http://schemas.microsoft.com/office/powerpoint/2010/main" val="2812323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609600" y="1524000"/>
            <a:ext cx="7391400" cy="3375283"/>
          </a:xfrm>
          <a:prstGeom prst="rect">
            <a:avLst/>
          </a:prstGeom>
        </p:spPr>
        <p:txBody>
          <a:bodyPr wrap="square">
            <a:spAutoFit/>
          </a:bodyPr>
          <a:lstStyle/>
          <a:p>
            <a:pPr marL="914400" lvl="1" indent="-457200">
              <a:buFont typeface="Arial" panose="020B0604020202020204" pitchFamily="34" charset="0"/>
              <a:buChar char="•"/>
            </a:pPr>
            <a:r>
              <a:rPr lang="en-US" sz="2800" b="1" dirty="0">
                <a:ea typeface="Calibri" panose="020F0502020204030204" pitchFamily="34" charset="0"/>
                <a:cs typeface="Times New Roman" panose="02020603050405020304" pitchFamily="18" charset="0"/>
              </a:rPr>
              <a:t>My AmeriCorps</a:t>
            </a:r>
          </a:p>
          <a:p>
            <a:pPr marL="914400" lvl="1" indent="-457200">
              <a:buFont typeface="Arial" panose="020B0604020202020204" pitchFamily="34" charset="0"/>
              <a:buChar char="•"/>
            </a:pPr>
            <a:r>
              <a:rPr lang="en-US" sz="2800" b="1" dirty="0" smtClean="0">
                <a:ea typeface="Calibri" panose="020F0502020204030204" pitchFamily="34" charset="0"/>
                <a:cs typeface="Times New Roman" panose="02020603050405020304" pitchFamily="18" charset="0"/>
              </a:rPr>
              <a:t>Serving </a:t>
            </a:r>
            <a:r>
              <a:rPr lang="en-US" sz="2800" b="1" dirty="0">
                <a:ea typeface="Calibri" panose="020F0502020204030204" pitchFamily="34" charset="0"/>
                <a:cs typeface="Times New Roman" panose="02020603050405020304" pitchFamily="18" charset="0"/>
              </a:rPr>
              <a:t>Another Term with AmeriCorps</a:t>
            </a:r>
          </a:p>
          <a:p>
            <a:pPr marL="914400" lvl="1" indent="-457200">
              <a:buFont typeface="Arial" panose="020B0604020202020204" pitchFamily="34" charset="0"/>
              <a:buChar char="•"/>
            </a:pPr>
            <a:r>
              <a:rPr lang="en-US" sz="2800" b="1" dirty="0" smtClean="0">
                <a:ea typeface="Calibri" panose="020F0502020204030204" pitchFamily="34" charset="0"/>
                <a:cs typeface="Times New Roman" panose="02020603050405020304" pitchFamily="18" charset="0"/>
              </a:rPr>
              <a:t>AmeriCorps Member Leader Positions</a:t>
            </a:r>
          </a:p>
          <a:p>
            <a:pPr marL="285750" indent="-285750">
              <a:spcBef>
                <a:spcPts val="800"/>
              </a:spcBef>
              <a:spcAft>
                <a:spcPts val="800"/>
              </a:spcAft>
              <a:buFont typeface="Wingdings" panose="05000000000000000000" pitchFamily="2" charset="2"/>
              <a:buChar char="q"/>
            </a:pPr>
            <a:r>
              <a:rPr lang="en-US" sz="3200" b="1" dirty="0" smtClean="0">
                <a:latin typeface="Calibri" panose="020F0502020204030204" pitchFamily="34" charset="0"/>
                <a:ea typeface="Calibri" panose="020F0502020204030204" pitchFamily="34" charset="0"/>
                <a:cs typeface="Times New Roman" panose="02020603050405020304" pitchFamily="18" charset="0"/>
              </a:rPr>
              <a:t>Questions</a:t>
            </a:r>
          </a:p>
          <a:p>
            <a:pPr marL="914400" lvl="1" indent="-457200">
              <a:buFont typeface="Arial" panose="020B0604020202020204" pitchFamily="34" charset="0"/>
              <a:buChar char="•"/>
            </a:pPr>
            <a:endParaRPr lang="en-US" sz="2800" b="1" dirty="0" smtClean="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endParaRPr lang="en-US" sz="2800" b="1" dirty="0">
              <a:ea typeface="Calibri" panose="020F0502020204030204" pitchFamily="34" charset="0"/>
              <a:cs typeface="Times New Roman" panose="02020603050405020304" pitchFamily="18" charset="0"/>
            </a:endParaRPr>
          </a:p>
          <a:p>
            <a:pPr lvl="1"/>
            <a:endParaRPr lang="en-US" sz="2800" b="1" dirty="0" smtClean="0">
              <a:ea typeface="Calibri" panose="020F0502020204030204" pitchFamily="34" charset="0"/>
              <a:cs typeface="Times New Roman" panose="02020603050405020304" pitchFamily="18" charset="0"/>
            </a:endParaRPr>
          </a:p>
        </p:txBody>
      </p:sp>
      <p:sp>
        <p:nvSpPr>
          <p:cNvPr id="5" name="object 19"/>
          <p:cNvSpPr txBox="1">
            <a:spLocks/>
          </p:cNvSpPr>
          <p:nvPr/>
        </p:nvSpPr>
        <p:spPr>
          <a:xfrm>
            <a:off x="632604" y="609600"/>
            <a:ext cx="6248400" cy="750847"/>
          </a:xfrm>
          <a:prstGeom prst="rect">
            <a:avLst/>
          </a:prstGeom>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wrap="square" lIns="0" tIns="12065" rIns="0" bIns="0" rtlCol="0" anchor="ctr">
            <a:sp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lgn="ctr">
              <a:lnSpc>
                <a:spcPct val="100000"/>
              </a:lnSpc>
              <a:spcBef>
                <a:spcPts val="95"/>
              </a:spcBef>
            </a:pPr>
            <a:r>
              <a:rPr lang="en-US" sz="4800" spc="-25" dirty="0" smtClean="0">
                <a:latin typeface="Elephant" panose="02020904090505020303" pitchFamily="18" charset="0"/>
              </a:rPr>
              <a:t>Agenda Continued</a:t>
            </a:r>
            <a:endParaRPr lang="en-US" sz="4800" spc="-25" dirty="0">
              <a:latin typeface="Elephant" panose="02020904090505020303" pitchFamily="18" charset="0"/>
            </a:endParaRPr>
          </a:p>
        </p:txBody>
      </p:sp>
    </p:spTree>
    <p:extLst>
      <p:ext uri="{BB962C8B-B14F-4D97-AF65-F5344CB8AC3E}">
        <p14:creationId xmlns:p14="http://schemas.microsoft.com/office/powerpoint/2010/main" val="2134690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33400" y="1360447"/>
            <a:ext cx="8319885" cy="5131085"/>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v"/>
            </a:pPr>
            <a:endParaRPr lang="en-US" sz="2000" b="1" dirty="0">
              <a:latin typeface="Segoe UI" panose="020B0502040204020203"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Wingdings" panose="05000000000000000000" pitchFamily="2" charset="2"/>
              <a:buChar char="v"/>
            </a:pPr>
            <a:r>
              <a:rPr lang="en-US" sz="2000" b="1" dirty="0">
                <a:latin typeface="Segoe UI" panose="020B0502040204020203" pitchFamily="34" charset="0"/>
                <a:ea typeface="Calibri" panose="020F0502020204030204" pitchFamily="34" charset="0"/>
                <a:cs typeface="Segoe UI" panose="020B0502040204020203" pitchFamily="34" charset="0"/>
              </a:rPr>
              <a:t>Volunteer Opportunities</a:t>
            </a:r>
            <a:r>
              <a:rPr lang="en-US" sz="2000" dirty="0">
                <a:latin typeface="Segoe UI" panose="020B0502040204020203" pitchFamily="34" charset="0"/>
                <a:ea typeface="Calibri" panose="020F0502020204030204" pitchFamily="34" charset="0"/>
                <a:cs typeface="Segoe UI" panose="020B0502040204020203" pitchFamily="34" charset="0"/>
              </a:rPr>
              <a:t> </a:t>
            </a:r>
          </a:p>
          <a:p>
            <a:pPr marL="1371600" lvl="2" indent="-457200">
              <a:lnSpc>
                <a:spcPct val="107000"/>
              </a:lnSpc>
              <a:buFont typeface="Arial" panose="020B0604020202020204" pitchFamily="34" charset="0"/>
              <a:buChar char="•"/>
            </a:pPr>
            <a:r>
              <a:rPr lang="en-US" sz="2600" i="1" dirty="0">
                <a:latin typeface="Segoe UI" panose="020B0502040204020203" pitchFamily="34" charset="0"/>
                <a:cs typeface="Segoe UI" panose="020B0502040204020203" pitchFamily="34" charset="0"/>
              </a:rPr>
              <a:t>April 7th between 9AM-11AM: Undergraduate</a:t>
            </a:r>
          </a:p>
          <a:p>
            <a:pPr lvl="2">
              <a:lnSpc>
                <a:spcPct val="107000"/>
              </a:lnSpc>
            </a:pPr>
            <a:r>
              <a:rPr lang="en-US" sz="2600" i="1" dirty="0" smtClean="0">
                <a:latin typeface="Segoe UI" panose="020B0502040204020203" pitchFamily="34" charset="0"/>
                <a:cs typeface="Segoe UI" panose="020B0502040204020203" pitchFamily="34" charset="0"/>
              </a:rPr>
              <a:t>     Accepted </a:t>
            </a:r>
            <a:r>
              <a:rPr lang="en-US" sz="2600" i="1" dirty="0">
                <a:latin typeface="Segoe UI" panose="020B0502040204020203" pitchFamily="34" charset="0"/>
                <a:cs typeface="Segoe UI" panose="020B0502040204020203" pitchFamily="34" charset="0"/>
              </a:rPr>
              <a:t>Student Open House - AmeriCorps </a:t>
            </a:r>
            <a:r>
              <a:rPr lang="en-US" sz="2600" i="1" dirty="0" smtClean="0">
                <a:latin typeface="Segoe UI" panose="020B0502040204020203" pitchFamily="34" charset="0"/>
                <a:cs typeface="Segoe UI" panose="020B0502040204020203" pitchFamily="34" charset="0"/>
              </a:rPr>
              <a:t>   </a:t>
            </a:r>
          </a:p>
          <a:p>
            <a:pPr lvl="2">
              <a:lnSpc>
                <a:spcPct val="107000"/>
              </a:lnSpc>
            </a:pPr>
            <a:r>
              <a:rPr lang="en-US" sz="2600" i="1" dirty="0" smtClean="0">
                <a:latin typeface="Segoe UI" panose="020B0502040204020203" pitchFamily="34" charset="0"/>
                <a:cs typeface="Segoe UI" panose="020B0502040204020203" pitchFamily="34" charset="0"/>
              </a:rPr>
              <a:t>    Table</a:t>
            </a:r>
            <a:endParaRPr lang="en-US" sz="2600" i="1" dirty="0">
              <a:latin typeface="Segoe UI" panose="020B0502040204020203" pitchFamily="34" charset="0"/>
              <a:cs typeface="Segoe UI" panose="020B0502040204020203" pitchFamily="34" charset="0"/>
            </a:endParaRPr>
          </a:p>
          <a:p>
            <a:pPr marL="1371600" lvl="2" indent="-457200">
              <a:lnSpc>
                <a:spcPct val="107000"/>
              </a:lnSpc>
              <a:buFont typeface="Arial" panose="020B0604020202020204" pitchFamily="34" charset="0"/>
              <a:buChar char="•"/>
            </a:pPr>
            <a:r>
              <a:rPr lang="en-US" sz="2600" i="1" dirty="0">
                <a:latin typeface="Segoe UI" panose="020B0502040204020203" pitchFamily="34" charset="0"/>
                <a:cs typeface="Segoe UI" panose="020B0502040204020203" pitchFamily="34" charset="0"/>
              </a:rPr>
              <a:t>National Volunteer Week: April </a:t>
            </a:r>
            <a:r>
              <a:rPr lang="en-US" sz="2600" i="1" dirty="0" smtClean="0">
                <a:latin typeface="Segoe UI" panose="020B0502040204020203" pitchFamily="34" charset="0"/>
                <a:cs typeface="Segoe UI" panose="020B0502040204020203" pitchFamily="34" charset="0"/>
              </a:rPr>
              <a:t>7-13</a:t>
            </a:r>
            <a:endParaRPr lang="en-US" sz="2600" i="1" dirty="0">
              <a:latin typeface="Segoe UI" panose="020B0502040204020203" pitchFamily="34" charset="0"/>
              <a:cs typeface="Segoe UI" panose="020B0502040204020203" pitchFamily="34" charset="0"/>
            </a:endParaRPr>
          </a:p>
          <a:p>
            <a:pPr marL="1371600" lvl="2" indent="-457200">
              <a:lnSpc>
                <a:spcPct val="107000"/>
              </a:lnSpc>
              <a:buFont typeface="Arial" panose="020B0604020202020204" pitchFamily="34" charset="0"/>
              <a:buChar char="•"/>
            </a:pPr>
            <a:r>
              <a:rPr lang="en-US" sz="2600" i="1" dirty="0">
                <a:latin typeface="Segoe UI" panose="020B0502040204020203" pitchFamily="34" charset="0"/>
                <a:cs typeface="Segoe UI" panose="020B0502040204020203" pitchFamily="34" charset="0"/>
              </a:rPr>
              <a:t>April 26th between 9am-1pm: Youth College </a:t>
            </a:r>
            <a:r>
              <a:rPr lang="en-US" sz="2600" i="1" dirty="0" smtClean="0">
                <a:latin typeface="Segoe UI" panose="020B0502040204020203" pitchFamily="34" charset="0"/>
                <a:cs typeface="Segoe UI" panose="020B0502040204020203" pitchFamily="34" charset="0"/>
              </a:rPr>
              <a:t>Tour</a:t>
            </a:r>
          </a:p>
          <a:p>
            <a:pPr lvl="2">
              <a:lnSpc>
                <a:spcPct val="107000"/>
              </a:lnSpc>
            </a:pPr>
            <a:endParaRPr lang="en-US" sz="1200" i="1" dirty="0">
              <a:latin typeface="Segoe UI" panose="020B0502040204020203" pitchFamily="34" charset="0"/>
              <a:cs typeface="Segoe UI" panose="020B0502040204020203" pitchFamily="34" charset="0"/>
            </a:endParaRPr>
          </a:p>
          <a:p>
            <a:pPr marL="342900" marR="0" lvl="0" indent="-342900">
              <a:lnSpc>
                <a:spcPct val="107000"/>
              </a:lnSpc>
              <a:spcBef>
                <a:spcPts val="0"/>
              </a:spcBef>
              <a:spcAft>
                <a:spcPts val="0"/>
              </a:spcAft>
              <a:buFont typeface="Wingdings" panose="05000000000000000000" pitchFamily="2" charset="2"/>
              <a:buChar char="v"/>
            </a:pPr>
            <a:r>
              <a:rPr lang="en-US" sz="2000" b="1" dirty="0">
                <a:latin typeface="Segoe UI" panose="020B0502040204020203" pitchFamily="34" charset="0"/>
                <a:ea typeface="Calibri" panose="020F0502020204030204" pitchFamily="34" charset="0"/>
                <a:cs typeface="Segoe UI" panose="020B0502040204020203" pitchFamily="34" charset="0"/>
              </a:rPr>
              <a:t>Post-Surveys</a:t>
            </a:r>
            <a:endParaRPr lang="en-US" sz="2000" dirty="0">
              <a:latin typeface="Segoe UI" panose="020B0502040204020203" pitchFamily="34" charset="0"/>
              <a:ea typeface="Calibri" panose="020F0502020204030204" pitchFamily="34" charset="0"/>
              <a:cs typeface="Segoe UI" panose="020B0502040204020203" pitchFamily="34" charset="0"/>
            </a:endParaRPr>
          </a:p>
          <a:p>
            <a:pPr marL="1371600" lvl="2" indent="-457200">
              <a:lnSpc>
                <a:spcPct val="107000"/>
              </a:lnSpc>
              <a:buFont typeface="Arial" panose="020B0604020202020204" pitchFamily="34" charset="0"/>
              <a:buChar char="•"/>
            </a:pPr>
            <a:r>
              <a:rPr lang="en-US" sz="2600" i="1" dirty="0">
                <a:latin typeface="Segoe UI" panose="020B0502040204020203" pitchFamily="34" charset="0"/>
                <a:cs typeface="Segoe UI" panose="020B0502040204020203" pitchFamily="34" charset="0"/>
              </a:rPr>
              <a:t>Need to be administered before you complete your service in either May or June.</a:t>
            </a:r>
          </a:p>
          <a:p>
            <a:pPr marL="1371600" lvl="2" indent="-457200">
              <a:lnSpc>
                <a:spcPct val="107000"/>
              </a:lnSpc>
              <a:buFont typeface="Arial" panose="020B0604020202020204" pitchFamily="34" charset="0"/>
              <a:buChar char="•"/>
            </a:pPr>
            <a:r>
              <a:rPr lang="en-US" sz="2600" i="1" dirty="0">
                <a:latin typeface="Segoe UI" panose="020B0502040204020203" pitchFamily="34" charset="0"/>
                <a:cs typeface="Segoe UI" panose="020B0502040204020203" pitchFamily="34" charset="0"/>
              </a:rPr>
              <a:t>The survey can be found on </a:t>
            </a:r>
            <a:r>
              <a:rPr lang="en-US" sz="2600" i="1" dirty="0" err="1">
                <a:latin typeface="Segoe UI" panose="020B0502040204020203" pitchFamily="34" charset="0"/>
                <a:cs typeface="Segoe UI" panose="020B0502040204020203" pitchFamily="34" charset="0"/>
              </a:rPr>
              <a:t>OnCorps</a:t>
            </a:r>
            <a:r>
              <a:rPr lang="en-US" sz="2600" i="1" dirty="0">
                <a:latin typeface="Segoe UI" panose="020B0502040204020203" pitchFamily="34" charset="0"/>
                <a:cs typeface="Segoe UI" panose="020B0502040204020203" pitchFamily="34" charset="0"/>
              </a:rPr>
              <a:t> </a:t>
            </a:r>
            <a:r>
              <a:rPr lang="en-US" sz="2600" i="1" dirty="0" smtClean="0">
                <a:latin typeface="Segoe UI" panose="020B0502040204020203" pitchFamily="34" charset="0"/>
                <a:cs typeface="Segoe UI" panose="020B0502040204020203" pitchFamily="34" charset="0"/>
              </a:rPr>
              <a:t>Reports </a:t>
            </a:r>
            <a:endParaRPr lang="en-US" sz="500" dirty="0">
              <a:latin typeface="Segoe UI" panose="020B0502040204020203" pitchFamily="34" charset="0"/>
              <a:cs typeface="Segoe UI" panose="020B0502040204020203" pitchFamily="34" charset="0"/>
            </a:endParaRPr>
          </a:p>
        </p:txBody>
      </p:sp>
      <p:sp>
        <p:nvSpPr>
          <p:cNvPr id="7" name="object 19"/>
          <p:cNvSpPr txBox="1">
            <a:spLocks noGrp="1"/>
          </p:cNvSpPr>
          <p:nvPr>
            <p:ph type="title"/>
          </p:nvPr>
        </p:nvSpPr>
        <p:spPr>
          <a:xfrm>
            <a:off x="533400" y="609600"/>
            <a:ext cx="5553074"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Member Updates</a:t>
            </a:r>
            <a:endParaRPr sz="4800" spc="-25" dirty="0">
              <a:latin typeface="Elephant" panose="02020904090505020303" pitchFamily="18" charset="0"/>
            </a:endParaRPr>
          </a:p>
        </p:txBody>
      </p:sp>
      <p:sp>
        <p:nvSpPr>
          <p:cNvPr id="5" name="AutoShape 6" descr="Image result for information"/>
          <p:cNvSpPr>
            <a:spLocks noChangeAspect="1" noChangeArrowheads="1"/>
          </p:cNvSpPr>
          <p:nvPr/>
        </p:nvSpPr>
        <p:spPr bwMode="auto">
          <a:xfrm>
            <a:off x="-685800" y="-144463"/>
            <a:ext cx="11461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in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60338"/>
            <a:ext cx="1766685" cy="1766685"/>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86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33400" y="1524000"/>
            <a:ext cx="8610600" cy="2447529"/>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v"/>
            </a:pPr>
            <a:r>
              <a:rPr lang="en-US" sz="2000" b="1" dirty="0">
                <a:latin typeface="Segoe UI" panose="020B0502040204020203" pitchFamily="34" charset="0"/>
                <a:ea typeface="Calibri" panose="020F0502020204030204" pitchFamily="34" charset="0"/>
                <a:cs typeface="Segoe UI" panose="020B0502040204020203" pitchFamily="34" charset="0"/>
              </a:rPr>
              <a:t>Member Training Opportunities </a:t>
            </a:r>
          </a:p>
          <a:p>
            <a:pPr marL="800100" marR="0" lvl="1" indent="-342900">
              <a:lnSpc>
                <a:spcPct val="107000"/>
              </a:lnSpc>
              <a:spcBef>
                <a:spcPts val="1200"/>
              </a:spcBef>
              <a:spcAft>
                <a:spcPts val="0"/>
              </a:spcAft>
              <a:buFont typeface="Wingdings" panose="05000000000000000000" pitchFamily="2" charset="2"/>
              <a:buChar char="v"/>
            </a:pPr>
            <a:r>
              <a:rPr lang="en-US" sz="1900" b="1" dirty="0">
                <a:latin typeface="Segoe UI" panose="020B0502040204020203" pitchFamily="34" charset="0"/>
                <a:ea typeface="Calibri" panose="020F0502020204030204" pitchFamily="34" charset="0"/>
                <a:cs typeface="Segoe UI" panose="020B0502040204020203" pitchFamily="34" charset="0"/>
              </a:rPr>
              <a:t>Understanding Trauma in Children. Monday, April 22, 2019 from 5:00 – 8:00 PM. 1 Federal Street | Building 101 | Springfield, MA</a:t>
            </a:r>
          </a:p>
          <a:p>
            <a:pPr marL="800100" marR="0" lvl="1" indent="-342900">
              <a:lnSpc>
                <a:spcPct val="107000"/>
              </a:lnSpc>
              <a:spcBef>
                <a:spcPts val="1200"/>
              </a:spcBef>
              <a:spcAft>
                <a:spcPts val="0"/>
              </a:spcAft>
              <a:buFont typeface="Wingdings" panose="05000000000000000000" pitchFamily="2" charset="2"/>
              <a:buChar char="v"/>
            </a:pPr>
            <a:r>
              <a:rPr lang="en-US" sz="1900" b="1" dirty="0">
                <a:latin typeface="Segoe UI" panose="020B0502040204020203" pitchFamily="34" charset="0"/>
                <a:ea typeface="Calibri" panose="020F0502020204030204" pitchFamily="34" charset="0"/>
                <a:cs typeface="Segoe UI" panose="020B0502040204020203" pitchFamily="34" charset="0"/>
              </a:rPr>
              <a:t>Sexual Assault Awareness Month Flyer</a:t>
            </a:r>
          </a:p>
          <a:p>
            <a:pPr marL="1257300" lvl="2" indent="-342900">
              <a:lnSpc>
                <a:spcPct val="107000"/>
              </a:lnSpc>
              <a:spcBef>
                <a:spcPts val="1200"/>
              </a:spcBef>
              <a:buFont typeface="Arial" panose="020B0604020202020204" pitchFamily="34" charset="0"/>
              <a:buChar char="•"/>
            </a:pPr>
            <a:r>
              <a:rPr lang="en-US" sz="1900" b="1" dirty="0">
                <a:latin typeface="Segoe UI" panose="020B0502040204020203" pitchFamily="34" charset="0"/>
                <a:ea typeface="Calibri" panose="020F0502020204030204" pitchFamily="34" charset="0"/>
                <a:cs typeface="Segoe UI" panose="020B0502040204020203" pitchFamily="34" charset="0"/>
              </a:rPr>
              <a:t>Please check this week’s weekly updates for days and times. </a:t>
            </a:r>
          </a:p>
          <a:p>
            <a:pPr marR="0" lvl="1">
              <a:lnSpc>
                <a:spcPct val="107000"/>
              </a:lnSpc>
              <a:spcBef>
                <a:spcPts val="0"/>
              </a:spcBef>
              <a:spcAft>
                <a:spcPts val="0"/>
              </a:spcAft>
            </a:pPr>
            <a:r>
              <a:rPr lang="en-US" sz="1900" dirty="0">
                <a:latin typeface="Segoe UI" panose="020B0502040204020203" pitchFamily="34" charset="0"/>
                <a:ea typeface="Calibri" panose="020F0502020204030204" pitchFamily="34" charset="0"/>
                <a:cs typeface="Segoe UI" panose="020B0502040204020203" pitchFamily="34" charset="0"/>
              </a:rPr>
              <a:t>     </a:t>
            </a:r>
          </a:p>
        </p:txBody>
      </p:sp>
      <p:sp>
        <p:nvSpPr>
          <p:cNvPr id="7" name="object 19"/>
          <p:cNvSpPr txBox="1">
            <a:spLocks noGrp="1"/>
          </p:cNvSpPr>
          <p:nvPr>
            <p:ph type="title"/>
          </p:nvPr>
        </p:nvSpPr>
        <p:spPr>
          <a:xfrm>
            <a:off x="533400" y="609600"/>
            <a:ext cx="5553074"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Member Updates</a:t>
            </a:r>
            <a:endParaRPr sz="4800" spc="-25" dirty="0">
              <a:latin typeface="Elephant" panose="02020904090505020303" pitchFamily="18" charset="0"/>
            </a:endParaRPr>
          </a:p>
        </p:txBody>
      </p:sp>
      <p:sp>
        <p:nvSpPr>
          <p:cNvPr id="3" name="AutoShape 4" descr="Image result for share"/>
          <p:cNvSpPr>
            <a:spLocks noChangeAspect="1" noChangeArrowheads="1"/>
          </p:cNvSpPr>
          <p:nvPr/>
        </p:nvSpPr>
        <p:spPr bwMode="auto">
          <a:xfrm>
            <a:off x="155575" y="-738188"/>
            <a:ext cx="289560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770233"/>
            <a:ext cx="8839200" cy="2110154"/>
          </a:xfrm>
          <a:prstGeom prst="rect">
            <a:avLst/>
          </a:prstGeom>
        </p:spPr>
      </p:pic>
      <p:sp>
        <p:nvSpPr>
          <p:cNvPr id="2" name="Rectangle 1"/>
          <p:cNvSpPr/>
          <p:nvPr/>
        </p:nvSpPr>
        <p:spPr>
          <a:xfrm>
            <a:off x="533400" y="6023414"/>
            <a:ext cx="6759799" cy="641458"/>
          </a:xfrm>
          <a:prstGeom prst="rect">
            <a:avLst/>
          </a:prstGeom>
        </p:spPr>
        <p:txBody>
          <a:bodyPr wrap="none">
            <a:spAutoFit/>
          </a:bodyPr>
          <a:lstStyle/>
          <a:p>
            <a:pPr marL="342900" marR="0" lvl="0" indent="-342900">
              <a:lnSpc>
                <a:spcPct val="107000"/>
              </a:lnSpc>
              <a:spcBef>
                <a:spcPts val="0"/>
              </a:spcBef>
              <a:spcAft>
                <a:spcPts val="0"/>
              </a:spcAft>
              <a:buFont typeface="Wingdings" panose="05000000000000000000" pitchFamily="2" charset="2"/>
              <a:buChar char="v"/>
            </a:pPr>
            <a:r>
              <a:rPr lang="en-US" sz="3600" b="1" dirty="0">
                <a:latin typeface="Segoe UI" panose="020B0502040204020203" pitchFamily="34" charset="0"/>
                <a:ea typeface="Calibri" panose="020F0502020204030204" pitchFamily="34" charset="0"/>
                <a:cs typeface="Segoe UI" panose="020B0502040204020203" pitchFamily="34" charset="0"/>
              </a:rPr>
              <a:t>There is still time to sign up!</a:t>
            </a:r>
          </a:p>
        </p:txBody>
      </p:sp>
    </p:spTree>
    <p:extLst>
      <p:ext uri="{BB962C8B-B14F-4D97-AF65-F5344CB8AC3E}">
        <p14:creationId xmlns:p14="http://schemas.microsoft.com/office/powerpoint/2010/main" val="306612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33400" y="1524000"/>
            <a:ext cx="8610600" cy="4909229"/>
          </a:xfrm>
          <a:prstGeom prst="rect">
            <a:avLst/>
          </a:prstGeom>
        </p:spPr>
        <p:txBody>
          <a:bodyPr wrap="square">
            <a:spAutoFit/>
          </a:bodyPr>
          <a:lstStyle/>
          <a:p>
            <a:pPr marR="0" lvl="0">
              <a:lnSpc>
                <a:spcPct val="107000"/>
              </a:lnSpc>
              <a:spcBef>
                <a:spcPts val="0"/>
              </a:spcBef>
              <a:spcAft>
                <a:spcPts val="0"/>
              </a:spcAft>
            </a:pPr>
            <a:r>
              <a:rPr lang="en-US" sz="2800" b="1" u="sng" dirty="0" smtClean="0">
                <a:ea typeface="Calibri" panose="020F0502020204030204" pitchFamily="34" charset="0"/>
                <a:cs typeface="Segoe UI" panose="020B0502040204020203" pitchFamily="34" charset="0"/>
              </a:rPr>
              <a:t>National Volunteer Week</a:t>
            </a:r>
            <a:endParaRPr lang="en-US" sz="2800" b="1" u="sng" dirty="0">
              <a:ea typeface="Calibri" panose="020F0502020204030204" pitchFamily="34" charset="0"/>
              <a:cs typeface="Segoe UI" panose="020B0502040204020203" pitchFamily="34" charset="0"/>
            </a:endParaRPr>
          </a:p>
          <a:p>
            <a:pPr marL="800100" marR="0" lvl="1" indent="-342900">
              <a:lnSpc>
                <a:spcPct val="107000"/>
              </a:lnSpc>
              <a:spcBef>
                <a:spcPts val="1200"/>
              </a:spcBef>
              <a:spcAft>
                <a:spcPts val="0"/>
              </a:spcAft>
              <a:buFont typeface="Wingdings" panose="05000000000000000000" pitchFamily="2" charset="2"/>
              <a:buChar char="v"/>
            </a:pPr>
            <a:r>
              <a:rPr lang="en-US" sz="1900" b="1" dirty="0" smtClean="0">
                <a:ea typeface="Calibri" panose="020F0502020204030204" pitchFamily="34" charset="0"/>
                <a:cs typeface="Segoe UI" panose="020B0502040204020203" pitchFamily="34" charset="0"/>
              </a:rPr>
              <a:t>April 7-13</a:t>
            </a:r>
            <a:endParaRPr lang="en-US" sz="1900" b="1" dirty="0">
              <a:ea typeface="Calibri" panose="020F0502020204030204" pitchFamily="34" charset="0"/>
              <a:cs typeface="Segoe UI" panose="020B0502040204020203" pitchFamily="34" charset="0"/>
            </a:endParaRPr>
          </a:p>
          <a:p>
            <a:pPr marL="800100" marR="0" lvl="1" indent="-342900">
              <a:lnSpc>
                <a:spcPct val="107000"/>
              </a:lnSpc>
              <a:spcBef>
                <a:spcPts val="1200"/>
              </a:spcBef>
              <a:spcAft>
                <a:spcPts val="0"/>
              </a:spcAft>
              <a:buFont typeface="Wingdings" panose="05000000000000000000" pitchFamily="2" charset="2"/>
              <a:buChar char="v"/>
            </a:pPr>
            <a:r>
              <a:rPr lang="en-US" b="1" dirty="0">
                <a:ea typeface="Calibri" panose="020F0502020204030204" pitchFamily="34" charset="0"/>
                <a:cs typeface="Segoe UI" panose="020B0502040204020203" pitchFamily="34" charset="0"/>
              </a:rPr>
              <a:t>National Volunteer Week </a:t>
            </a:r>
            <a:r>
              <a:rPr lang="en-US" sz="1900" b="1" dirty="0" smtClean="0">
                <a:ea typeface="Calibri" panose="020F0502020204030204" pitchFamily="34" charset="0"/>
                <a:cs typeface="Segoe UI" panose="020B0502040204020203" pitchFamily="34" charset="0"/>
              </a:rPr>
              <a:t>is </a:t>
            </a:r>
            <a:r>
              <a:rPr lang="en-US" sz="1900" b="1" dirty="0">
                <a:ea typeface="Calibri" panose="020F0502020204030204" pitchFamily="34" charset="0"/>
                <a:cs typeface="Segoe UI" panose="020B0502040204020203" pitchFamily="34" charset="0"/>
              </a:rPr>
              <a:t>about inspiring, recognizing and encouraging people to seek out ways to engage in their communities. It’s about demonstrating to the nation that by working together, we have the fortitude to meet our challenges and accomplish our goals. National Volunteer Week embodies </a:t>
            </a:r>
            <a:r>
              <a:rPr lang="en-US" sz="1900" b="1" dirty="0" smtClean="0">
                <a:ea typeface="Calibri" panose="020F0502020204030204" pitchFamily="34" charset="0"/>
                <a:cs typeface="Segoe UI" panose="020B0502040204020203" pitchFamily="34" charset="0"/>
              </a:rPr>
              <a:t>the </a:t>
            </a:r>
            <a:r>
              <a:rPr lang="en-US" sz="1900" b="1" dirty="0">
                <a:ea typeface="Calibri" panose="020F0502020204030204" pitchFamily="34" charset="0"/>
                <a:cs typeface="Segoe UI" panose="020B0502040204020203" pitchFamily="34" charset="0"/>
              </a:rPr>
              <a:t>energy and power volunteers evoke on a daily basis as they lead by example—not only encouraging the people they help, but motivating others to serve as well. </a:t>
            </a:r>
            <a:r>
              <a:rPr lang="en-US" sz="1900" dirty="0" smtClean="0">
                <a:ea typeface="Calibri" panose="020F0502020204030204" pitchFamily="34" charset="0"/>
                <a:cs typeface="Segoe UI" panose="020B0502040204020203" pitchFamily="34" charset="0"/>
              </a:rPr>
              <a:t>     </a:t>
            </a:r>
          </a:p>
          <a:p>
            <a:pPr marL="800100" marR="0" lvl="1" indent="-342900">
              <a:lnSpc>
                <a:spcPct val="107000"/>
              </a:lnSpc>
              <a:spcBef>
                <a:spcPts val="1200"/>
              </a:spcBef>
              <a:spcAft>
                <a:spcPts val="0"/>
              </a:spcAft>
              <a:buClr>
                <a:schemeClr val="tx1"/>
              </a:buClr>
              <a:buFont typeface="Wingdings" panose="05000000000000000000" pitchFamily="2" charset="2"/>
              <a:buChar char="v"/>
            </a:pPr>
            <a:r>
              <a:rPr lang="en-US" sz="1900" b="1" dirty="0" smtClean="0">
                <a:solidFill>
                  <a:srgbClr val="0033CC"/>
                </a:solidFill>
                <a:ea typeface="Calibri" panose="020F0502020204030204" pitchFamily="34" charset="0"/>
                <a:cs typeface="Segoe UI" panose="020B0502040204020203" pitchFamily="34" charset="0"/>
              </a:rPr>
              <a:t>Join the celebration </a:t>
            </a:r>
            <a:r>
              <a:rPr lang="en-US" sz="1900" b="1" dirty="0">
                <a:solidFill>
                  <a:srgbClr val="0033CC"/>
                </a:solidFill>
                <a:ea typeface="Calibri" panose="020F0502020204030204" pitchFamily="34" charset="0"/>
                <a:cs typeface="Segoe UI" panose="020B0502040204020203" pitchFamily="34" charset="0"/>
              </a:rPr>
              <a:t>by </a:t>
            </a:r>
            <a:r>
              <a:rPr lang="en-US" sz="1900" b="1" dirty="0" smtClean="0">
                <a:solidFill>
                  <a:srgbClr val="0033CC"/>
                </a:solidFill>
                <a:ea typeface="Calibri" panose="020F0502020204030204" pitchFamily="34" charset="0"/>
                <a:cs typeface="Segoe UI" panose="020B0502040204020203" pitchFamily="34" charset="0"/>
              </a:rPr>
              <a:t>taking and posting </a:t>
            </a:r>
            <a:r>
              <a:rPr lang="en-US" sz="1900" b="1" dirty="0">
                <a:solidFill>
                  <a:srgbClr val="0033CC"/>
                </a:solidFill>
                <a:ea typeface="Calibri" panose="020F0502020204030204" pitchFamily="34" charset="0"/>
                <a:cs typeface="Segoe UI" panose="020B0502040204020203" pitchFamily="34" charset="0"/>
              </a:rPr>
              <a:t>creative pictures of </a:t>
            </a:r>
            <a:r>
              <a:rPr lang="en-US" sz="1900" b="1" dirty="0" smtClean="0">
                <a:solidFill>
                  <a:srgbClr val="0033CC"/>
                </a:solidFill>
                <a:ea typeface="Calibri" panose="020F0502020204030204" pitchFamily="34" charset="0"/>
                <a:cs typeface="Segoe UI" panose="020B0502040204020203" pitchFamily="34" charset="0"/>
              </a:rPr>
              <a:t>yourself </a:t>
            </a:r>
            <a:r>
              <a:rPr lang="en-US" sz="1900" b="1" dirty="0">
                <a:solidFill>
                  <a:srgbClr val="0033CC"/>
                </a:solidFill>
                <a:ea typeface="Calibri" panose="020F0502020204030204" pitchFamily="34" charset="0"/>
                <a:cs typeface="Segoe UI" panose="020B0502040204020203" pitchFamily="34" charset="0"/>
              </a:rPr>
              <a:t>showcasing the “A” on social </a:t>
            </a:r>
            <a:r>
              <a:rPr lang="en-US" sz="1900" b="1" dirty="0" smtClean="0">
                <a:solidFill>
                  <a:srgbClr val="0033CC"/>
                </a:solidFill>
                <a:ea typeface="Calibri" panose="020F0502020204030204" pitchFamily="34" charset="0"/>
                <a:cs typeface="Segoe UI" panose="020B0502040204020203" pitchFamily="34" charset="0"/>
              </a:rPr>
              <a:t>media!</a:t>
            </a:r>
          </a:p>
          <a:p>
            <a:pPr marL="800100" marR="0" lvl="1" indent="-342900">
              <a:lnSpc>
                <a:spcPct val="107000"/>
              </a:lnSpc>
              <a:spcBef>
                <a:spcPts val="1200"/>
              </a:spcBef>
              <a:spcAft>
                <a:spcPts val="0"/>
              </a:spcAft>
              <a:buClr>
                <a:schemeClr val="tx1"/>
              </a:buClr>
              <a:buFont typeface="Wingdings" panose="05000000000000000000" pitchFamily="2" charset="2"/>
              <a:buChar char="v"/>
            </a:pPr>
            <a:r>
              <a:rPr lang="en-US" sz="1900" b="1" dirty="0" smtClean="0">
                <a:solidFill>
                  <a:srgbClr val="0033CC"/>
                </a:solidFill>
                <a:ea typeface="Calibri" panose="020F0502020204030204" pitchFamily="34" charset="0"/>
                <a:cs typeface="Segoe UI" panose="020B0502040204020203" pitchFamily="34" charset="0"/>
              </a:rPr>
              <a:t>You can also send your pictures to us via email and we will post them on our social media pages.</a:t>
            </a:r>
            <a:endParaRPr lang="en-US" sz="1900" b="1" dirty="0">
              <a:solidFill>
                <a:srgbClr val="0033CC"/>
              </a:solidFill>
              <a:ea typeface="Calibri" panose="020F0502020204030204" pitchFamily="34" charset="0"/>
              <a:cs typeface="Segoe UI" panose="020B0502040204020203" pitchFamily="34" charset="0"/>
            </a:endParaRPr>
          </a:p>
        </p:txBody>
      </p:sp>
      <p:sp>
        <p:nvSpPr>
          <p:cNvPr id="7" name="object 19"/>
          <p:cNvSpPr txBox="1">
            <a:spLocks noGrp="1"/>
          </p:cNvSpPr>
          <p:nvPr>
            <p:ph type="title"/>
          </p:nvPr>
        </p:nvSpPr>
        <p:spPr>
          <a:xfrm>
            <a:off x="533400" y="609600"/>
            <a:ext cx="5553074"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Member Updates</a:t>
            </a:r>
            <a:endParaRPr sz="4800" spc="-25" dirty="0">
              <a:latin typeface="Elephant" panose="02020904090505020303" pitchFamily="18" charset="0"/>
            </a:endParaRPr>
          </a:p>
        </p:txBody>
      </p:sp>
      <p:sp>
        <p:nvSpPr>
          <p:cNvPr id="3" name="AutoShape 4" descr="Image result for share"/>
          <p:cNvSpPr>
            <a:spLocks noChangeAspect="1" noChangeArrowheads="1"/>
          </p:cNvSpPr>
          <p:nvPr/>
        </p:nvSpPr>
        <p:spPr bwMode="auto">
          <a:xfrm>
            <a:off x="155575" y="-738188"/>
            <a:ext cx="289560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8761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33400" y="1524000"/>
            <a:ext cx="8610600" cy="2472408"/>
          </a:xfrm>
          <a:prstGeom prst="rect">
            <a:avLst/>
          </a:prstGeom>
        </p:spPr>
        <p:txBody>
          <a:bodyPr wrap="square">
            <a:spAutoFit/>
          </a:bodyPr>
          <a:lstStyle/>
          <a:p>
            <a:pPr marR="0" lvl="0">
              <a:lnSpc>
                <a:spcPct val="107000"/>
              </a:lnSpc>
              <a:spcBef>
                <a:spcPts val="0"/>
              </a:spcBef>
              <a:spcAft>
                <a:spcPts val="0"/>
              </a:spcAft>
            </a:pPr>
            <a:r>
              <a:rPr lang="en-US" sz="2800" b="1" u="sng" dirty="0" smtClean="0">
                <a:ea typeface="Calibri" panose="020F0502020204030204" pitchFamily="34" charset="0"/>
                <a:cs typeface="Segoe UI" panose="020B0502040204020203" pitchFamily="34" charset="0"/>
              </a:rPr>
              <a:t>National Volunteer Week - </a:t>
            </a:r>
            <a:r>
              <a:rPr lang="en-US" sz="2800" b="1" i="1" u="sng" dirty="0" smtClean="0">
                <a:ea typeface="Calibri" panose="020F0502020204030204" pitchFamily="34" charset="0"/>
                <a:cs typeface="Segoe UI" panose="020B0502040204020203" pitchFamily="34" charset="0"/>
              </a:rPr>
              <a:t>Continued</a:t>
            </a:r>
            <a:endParaRPr lang="en-US" sz="2800" b="1" i="1" u="sng" dirty="0">
              <a:ea typeface="Calibri" panose="020F0502020204030204" pitchFamily="34" charset="0"/>
              <a:cs typeface="Segoe UI" panose="020B0502040204020203" pitchFamily="34" charset="0"/>
            </a:endParaRPr>
          </a:p>
          <a:p>
            <a:pPr marL="800100" marR="0" lvl="1" indent="-342900">
              <a:lnSpc>
                <a:spcPct val="107000"/>
              </a:lnSpc>
              <a:spcBef>
                <a:spcPts val="1200"/>
              </a:spcBef>
              <a:spcAft>
                <a:spcPts val="0"/>
              </a:spcAft>
              <a:buFont typeface="Wingdings" panose="05000000000000000000" pitchFamily="2" charset="2"/>
              <a:buChar char="v"/>
            </a:pPr>
            <a:r>
              <a:rPr lang="en-US" sz="1900" b="1" dirty="0" smtClean="0">
                <a:ea typeface="Calibri" panose="020F0502020204030204" pitchFamily="34" charset="0"/>
                <a:cs typeface="Segoe UI" panose="020B0502040204020203" pitchFamily="34" charset="0"/>
              </a:rPr>
              <a:t>#</a:t>
            </a:r>
            <a:r>
              <a:rPr lang="en-US" sz="1900" b="1" dirty="0">
                <a:ea typeface="Calibri" panose="020F0502020204030204" pitchFamily="34" charset="0"/>
                <a:cs typeface="Segoe UI" panose="020B0502040204020203" pitchFamily="34" charset="0"/>
              </a:rPr>
              <a:t>NVW is the official hashtag for National Volunteer </a:t>
            </a:r>
            <a:r>
              <a:rPr lang="en-US" sz="1900" b="1" dirty="0" smtClean="0">
                <a:ea typeface="Calibri" panose="020F0502020204030204" pitchFamily="34" charset="0"/>
                <a:cs typeface="Segoe UI" panose="020B0502040204020203" pitchFamily="34" charset="0"/>
              </a:rPr>
              <a:t>Week.</a:t>
            </a:r>
          </a:p>
          <a:p>
            <a:pPr marL="1257300" lvl="2" indent="-342900">
              <a:lnSpc>
                <a:spcPct val="107000"/>
              </a:lnSpc>
              <a:spcBef>
                <a:spcPts val="1200"/>
              </a:spcBef>
              <a:buFont typeface="Arial" panose="020B0604020202020204" pitchFamily="34" charset="0"/>
              <a:buChar char="•"/>
            </a:pPr>
            <a:r>
              <a:rPr lang="en-US" sz="1900" b="1" dirty="0" smtClean="0">
                <a:ea typeface="Calibri" panose="020F0502020204030204" pitchFamily="34" charset="0"/>
                <a:cs typeface="Segoe UI" panose="020B0502040204020203" pitchFamily="34" charset="0"/>
              </a:rPr>
              <a:t>On </a:t>
            </a:r>
            <a:r>
              <a:rPr lang="en-US" sz="1900" b="1" dirty="0">
                <a:ea typeface="Calibri" panose="020F0502020204030204" pitchFamily="34" charset="0"/>
                <a:cs typeface="Segoe UI" panose="020B0502040204020203" pitchFamily="34" charset="0"/>
              </a:rPr>
              <a:t>Twitter: @</a:t>
            </a:r>
            <a:r>
              <a:rPr lang="en-US" sz="1900" b="1" dirty="0" err="1" smtClean="0">
                <a:ea typeface="Calibri" panose="020F0502020204030204" pitchFamily="34" charset="0"/>
                <a:cs typeface="Segoe UI" panose="020B0502040204020203" pitchFamily="34" charset="0"/>
              </a:rPr>
              <a:t>PointsofLight</a:t>
            </a:r>
            <a:endParaRPr lang="en-US" sz="1900" b="1" dirty="0" smtClean="0">
              <a:ea typeface="Calibri" panose="020F0502020204030204" pitchFamily="34" charset="0"/>
              <a:cs typeface="Segoe UI" panose="020B0502040204020203" pitchFamily="34" charset="0"/>
            </a:endParaRPr>
          </a:p>
          <a:p>
            <a:pPr marL="1257300" lvl="2" indent="-342900">
              <a:lnSpc>
                <a:spcPct val="107000"/>
              </a:lnSpc>
              <a:spcBef>
                <a:spcPts val="1200"/>
              </a:spcBef>
              <a:buFont typeface="Arial" panose="020B0604020202020204" pitchFamily="34" charset="0"/>
              <a:buChar char="•"/>
            </a:pPr>
            <a:r>
              <a:rPr lang="en-US" sz="1900" b="1" dirty="0" smtClean="0">
                <a:ea typeface="Calibri" panose="020F0502020204030204" pitchFamily="34" charset="0"/>
                <a:cs typeface="Segoe UI" panose="020B0502040204020203" pitchFamily="34" charset="0"/>
              </a:rPr>
              <a:t>On </a:t>
            </a:r>
            <a:r>
              <a:rPr lang="en-US" sz="1900" b="1" dirty="0">
                <a:ea typeface="Calibri" panose="020F0502020204030204" pitchFamily="34" charset="0"/>
                <a:cs typeface="Segoe UI" panose="020B0502040204020203" pitchFamily="34" charset="0"/>
              </a:rPr>
              <a:t>Facebook: Points of </a:t>
            </a:r>
            <a:r>
              <a:rPr lang="en-US" sz="1900" b="1" dirty="0" smtClean="0">
                <a:ea typeface="Calibri" panose="020F0502020204030204" pitchFamily="34" charset="0"/>
                <a:cs typeface="Segoe UI" panose="020B0502040204020203" pitchFamily="34" charset="0"/>
              </a:rPr>
              <a:t>Light</a:t>
            </a:r>
          </a:p>
          <a:p>
            <a:pPr marL="1257300" lvl="2" indent="-342900">
              <a:lnSpc>
                <a:spcPct val="107000"/>
              </a:lnSpc>
              <a:spcBef>
                <a:spcPts val="1200"/>
              </a:spcBef>
              <a:buFont typeface="Arial" panose="020B0604020202020204" pitchFamily="34" charset="0"/>
              <a:buChar char="•"/>
            </a:pPr>
            <a:r>
              <a:rPr lang="en-US" sz="1900" b="1" dirty="0" smtClean="0">
                <a:ea typeface="Calibri" panose="020F0502020204030204" pitchFamily="34" charset="0"/>
                <a:cs typeface="Segoe UI" panose="020B0502040204020203" pitchFamily="34" charset="0"/>
              </a:rPr>
              <a:t>On </a:t>
            </a:r>
            <a:r>
              <a:rPr lang="en-US" sz="1900" b="1" dirty="0">
                <a:ea typeface="Calibri" panose="020F0502020204030204" pitchFamily="34" charset="0"/>
                <a:cs typeface="Segoe UI" panose="020B0502040204020203" pitchFamily="34" charset="0"/>
              </a:rPr>
              <a:t>Instagram: @</a:t>
            </a:r>
            <a:r>
              <a:rPr lang="en-US" sz="1900" b="1" dirty="0" err="1" smtClean="0">
                <a:ea typeface="Calibri" panose="020F0502020204030204" pitchFamily="34" charset="0"/>
                <a:cs typeface="Segoe UI" panose="020B0502040204020203" pitchFamily="34" charset="0"/>
              </a:rPr>
              <a:t>PointsofLight</a:t>
            </a:r>
            <a:endParaRPr lang="en-US" sz="1900" b="1" dirty="0">
              <a:ea typeface="Calibri" panose="020F0502020204030204" pitchFamily="34" charset="0"/>
              <a:cs typeface="Segoe UI" panose="020B0502040204020203" pitchFamily="34" charset="0"/>
            </a:endParaRPr>
          </a:p>
        </p:txBody>
      </p:sp>
      <p:sp>
        <p:nvSpPr>
          <p:cNvPr id="7" name="object 19"/>
          <p:cNvSpPr txBox="1">
            <a:spLocks noGrp="1"/>
          </p:cNvSpPr>
          <p:nvPr>
            <p:ph type="title"/>
          </p:nvPr>
        </p:nvSpPr>
        <p:spPr>
          <a:xfrm>
            <a:off x="533400" y="609600"/>
            <a:ext cx="5553074"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Member Updates</a:t>
            </a:r>
            <a:endParaRPr sz="4800" spc="-25" dirty="0">
              <a:latin typeface="Elephant" panose="02020904090505020303" pitchFamily="18" charset="0"/>
            </a:endParaRPr>
          </a:p>
        </p:txBody>
      </p:sp>
      <p:sp>
        <p:nvSpPr>
          <p:cNvPr id="3" name="AutoShape 4" descr="Image result for share"/>
          <p:cNvSpPr>
            <a:spLocks noChangeAspect="1" noChangeArrowheads="1"/>
          </p:cNvSpPr>
          <p:nvPr/>
        </p:nvSpPr>
        <p:spPr bwMode="auto">
          <a:xfrm>
            <a:off x="155575" y="-738188"/>
            <a:ext cx="2895600" cy="1543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6"/>
          <a:srcRect l="7768" t="26029" r="6093" b="26146"/>
          <a:stretch/>
        </p:blipFill>
        <p:spPr>
          <a:xfrm>
            <a:off x="4572000" y="4184511"/>
            <a:ext cx="2971800" cy="2170423"/>
          </a:xfrm>
          <a:prstGeom prst="rect">
            <a:avLst/>
          </a:prstGeom>
        </p:spPr>
      </p:pic>
      <p:pic>
        <p:nvPicPr>
          <p:cNvPr id="9" name="Picture 8"/>
          <p:cNvPicPr>
            <a:picLocks noChangeAspect="1"/>
          </p:cNvPicPr>
          <p:nvPr/>
        </p:nvPicPr>
        <p:blipFill rotWithShape="1">
          <a:blip r:embed="rId7"/>
          <a:srcRect l="7576" t="24296" r="6750" b="25835"/>
          <a:stretch/>
        </p:blipFill>
        <p:spPr>
          <a:xfrm>
            <a:off x="533400" y="4175776"/>
            <a:ext cx="3733800" cy="2173407"/>
          </a:xfrm>
          <a:prstGeom prst="rect">
            <a:avLst/>
          </a:prstGeom>
        </p:spPr>
      </p:pic>
    </p:spTree>
    <p:extLst>
      <p:ext uri="{BB962C8B-B14F-4D97-AF65-F5344CB8AC3E}">
        <p14:creationId xmlns:p14="http://schemas.microsoft.com/office/powerpoint/2010/main" val="2191257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7" name="object 19"/>
          <p:cNvSpPr txBox="1">
            <a:spLocks noGrp="1"/>
          </p:cNvSpPr>
          <p:nvPr>
            <p:ph type="title"/>
          </p:nvPr>
        </p:nvSpPr>
        <p:spPr>
          <a:xfrm>
            <a:off x="1181100" y="457200"/>
            <a:ext cx="678180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Life After AmeriCorps</a:t>
            </a:r>
            <a:endParaRPr sz="4800" spc="-25" dirty="0">
              <a:latin typeface="Elephant" panose="02020904090505020303" pitchFamily="18" charset="0"/>
            </a:endParaRPr>
          </a:p>
        </p:txBody>
      </p:sp>
      <p:sp>
        <p:nvSpPr>
          <p:cNvPr id="6" name="Content Placeholder 2"/>
          <p:cNvSpPr>
            <a:spLocks noGrp="1"/>
          </p:cNvSpPr>
          <p:nvPr>
            <p:ph idx="1"/>
          </p:nvPr>
        </p:nvSpPr>
        <p:spPr>
          <a:xfrm>
            <a:off x="533400" y="1394436"/>
            <a:ext cx="8362950" cy="5334000"/>
          </a:xfrm>
        </p:spPr>
        <p:txBody>
          <a:bodyPr>
            <a:normAutofit fontScale="25000" lnSpcReduction="20000"/>
          </a:bodyPr>
          <a:lstStyle/>
          <a:p>
            <a:pPr marL="0" indent="0">
              <a:spcBef>
                <a:spcPts val="1200"/>
              </a:spcBef>
              <a:buNone/>
            </a:pPr>
            <a:r>
              <a:rPr lang="en-US" sz="8000" b="1" u="sng" dirty="0"/>
              <a:t>Utilizing your Education </a:t>
            </a:r>
            <a:r>
              <a:rPr lang="en-US" sz="8000" b="1" u="sng" dirty="0" smtClean="0"/>
              <a:t>Award</a:t>
            </a:r>
            <a:endParaRPr lang="en-US" sz="7200" b="1" i="1" dirty="0" smtClean="0"/>
          </a:p>
          <a:p>
            <a:pPr>
              <a:lnSpc>
                <a:spcPct val="120000"/>
              </a:lnSpc>
              <a:buFont typeface="Wingdings" panose="05000000000000000000" pitchFamily="2" charset="2"/>
              <a:buChar char="v"/>
            </a:pPr>
            <a:r>
              <a:rPr lang="en-US" sz="7200" b="1" dirty="0" smtClean="0"/>
              <a:t>You </a:t>
            </a:r>
            <a:r>
              <a:rPr lang="en-US" sz="7200" b="1" dirty="0"/>
              <a:t>can use your Education Award to pay for tuition, books, and cost of attendance items.</a:t>
            </a:r>
          </a:p>
          <a:p>
            <a:pPr lvl="1">
              <a:lnSpc>
                <a:spcPct val="120000"/>
              </a:lnSpc>
            </a:pPr>
            <a:r>
              <a:rPr lang="en-US" sz="7200" b="1" dirty="0"/>
              <a:t>Cost of Attendance items depend on school policy</a:t>
            </a:r>
            <a:r>
              <a:rPr lang="en-US" sz="7200" b="1" dirty="0" smtClean="0"/>
              <a:t>.</a:t>
            </a:r>
            <a:endParaRPr lang="en-US" sz="2500" b="1" dirty="0"/>
          </a:p>
          <a:p>
            <a:pPr>
              <a:lnSpc>
                <a:spcPct val="120000"/>
              </a:lnSpc>
              <a:buFont typeface="Wingdings" panose="05000000000000000000" pitchFamily="2" charset="2"/>
              <a:buChar char="v"/>
            </a:pPr>
            <a:r>
              <a:rPr lang="en-US" sz="7200" b="1" dirty="0"/>
              <a:t>Your national service income (living allowance &amp; education award) does not count against you when applying for federal student financial aid.  </a:t>
            </a:r>
          </a:p>
          <a:p>
            <a:pPr>
              <a:spcBef>
                <a:spcPts val="0"/>
              </a:spcBef>
              <a:buFont typeface="Wingdings" panose="05000000000000000000" pitchFamily="2" charset="2"/>
              <a:buChar char="v"/>
            </a:pPr>
            <a:endParaRPr lang="en-US" sz="2500" b="1" dirty="0"/>
          </a:p>
          <a:p>
            <a:pPr>
              <a:lnSpc>
                <a:spcPct val="120000"/>
              </a:lnSpc>
              <a:spcAft>
                <a:spcPts val="300"/>
              </a:spcAft>
              <a:buFont typeface="Wingdings" panose="05000000000000000000" pitchFamily="2" charset="2"/>
              <a:buChar char="v"/>
            </a:pPr>
            <a:r>
              <a:rPr lang="en-US" sz="7200" b="1" dirty="0"/>
              <a:t>Make sure you fill out the item marked “Additional Financial Information” that relates to AmeriCorps on the FAFSA application.  You might get a better financial aid package than you hoped for</a:t>
            </a:r>
            <a:r>
              <a:rPr lang="en-US" sz="7200" b="1" dirty="0" smtClean="0"/>
              <a:t>.</a:t>
            </a:r>
          </a:p>
          <a:p>
            <a:pPr>
              <a:lnSpc>
                <a:spcPct val="120000"/>
              </a:lnSpc>
              <a:spcAft>
                <a:spcPts val="300"/>
              </a:spcAft>
              <a:buClr>
                <a:schemeClr val="tx1"/>
              </a:buClr>
              <a:buFont typeface="Wingdings" panose="05000000000000000000" pitchFamily="2" charset="2"/>
              <a:buChar char="v"/>
            </a:pPr>
            <a:r>
              <a:rPr lang="en-US" sz="7200" b="1" i="1" dirty="0" smtClean="0">
                <a:solidFill>
                  <a:srgbClr val="FF0000"/>
                </a:solidFill>
              </a:rPr>
              <a:t>You can call National Service Trust, and </a:t>
            </a:r>
            <a:r>
              <a:rPr lang="en-US" sz="7200" b="1" i="1" dirty="0">
                <a:solidFill>
                  <a:srgbClr val="FF0000"/>
                </a:solidFill>
              </a:rPr>
              <a:t>you may be able to get the cash sent directly to you for educational purposes</a:t>
            </a:r>
            <a:r>
              <a:rPr lang="en-US" sz="7200" b="1" i="1" dirty="0" smtClean="0">
                <a:solidFill>
                  <a:srgbClr val="FF0000"/>
                </a:solidFill>
              </a:rPr>
              <a:t>.</a:t>
            </a:r>
          </a:p>
          <a:p>
            <a:pPr lvl="1">
              <a:lnSpc>
                <a:spcPct val="120000"/>
              </a:lnSpc>
              <a:spcAft>
                <a:spcPts val="300"/>
              </a:spcAft>
              <a:buClr>
                <a:schemeClr val="tx1"/>
              </a:buClr>
            </a:pPr>
            <a:r>
              <a:rPr lang="en-US" sz="7200" b="1" i="1" dirty="0" smtClean="0"/>
              <a:t>Selecting to receive the money via direct deposit is a better option</a:t>
            </a:r>
          </a:p>
          <a:p>
            <a:pPr lvl="1">
              <a:lnSpc>
                <a:spcPct val="120000"/>
              </a:lnSpc>
              <a:spcAft>
                <a:spcPts val="300"/>
              </a:spcAft>
              <a:buClr>
                <a:schemeClr val="tx1"/>
              </a:buClr>
            </a:pPr>
            <a:r>
              <a:rPr lang="en-US" sz="7200" b="1" i="1" dirty="0" smtClean="0"/>
              <a:t>Example: Money for a laptop for your studies</a:t>
            </a:r>
            <a:endParaRPr lang="en-US" sz="2500" b="1" dirty="0"/>
          </a:p>
          <a:p>
            <a:pPr>
              <a:lnSpc>
                <a:spcPct val="120000"/>
              </a:lnSpc>
              <a:buFont typeface="Wingdings" panose="05000000000000000000" pitchFamily="2" charset="2"/>
              <a:buChar char="v"/>
            </a:pPr>
            <a:r>
              <a:rPr lang="en-US" sz="7200" b="1" dirty="0"/>
              <a:t>You can use the award for degree or enrichment coursework.  You can use it at any school listed as Title IV and schools overseas.</a:t>
            </a:r>
          </a:p>
          <a:p>
            <a:pPr lvl="1">
              <a:lnSpc>
                <a:spcPct val="120000"/>
              </a:lnSpc>
              <a:buClr>
                <a:schemeClr val="tx1"/>
              </a:buClr>
            </a:pPr>
            <a:r>
              <a:rPr lang="en-US" sz="7200" b="1" u="sng" dirty="0">
                <a:solidFill>
                  <a:srgbClr val="0033CC"/>
                </a:solidFill>
              </a:rPr>
              <a:t>https://www.nationalservice.gov/resources/ed-award/title-iv</a:t>
            </a:r>
            <a:endParaRPr lang="en-US" sz="7200" b="1" dirty="0">
              <a:solidFill>
                <a:srgbClr val="0033CC"/>
              </a:solidFill>
            </a:endParaRPr>
          </a:p>
          <a:p>
            <a:pPr marL="0" indent="0">
              <a:buNone/>
            </a:pPr>
            <a:endParaRPr lang="en-US" sz="2800" dirty="0"/>
          </a:p>
        </p:txBody>
      </p:sp>
    </p:spTree>
    <p:extLst>
      <p:ext uri="{BB962C8B-B14F-4D97-AF65-F5344CB8AC3E}">
        <p14:creationId xmlns:p14="http://schemas.microsoft.com/office/powerpoint/2010/main" val="3742822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533400" y="1394436"/>
            <a:ext cx="7391400" cy="889282"/>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q"/>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a:p>
            <a:pPr marL="742950" lvl="1" indent="-285750">
              <a:buFont typeface="Arial" panose="020B0604020202020204" pitchFamily="34" charset="0"/>
              <a:buChar char="•"/>
            </a:pPr>
            <a:endParaRPr lang="en-US" sz="1400" dirty="0"/>
          </a:p>
        </p:txBody>
      </p:sp>
      <p:sp>
        <p:nvSpPr>
          <p:cNvPr id="7" name="object 19"/>
          <p:cNvSpPr txBox="1">
            <a:spLocks noGrp="1"/>
          </p:cNvSpPr>
          <p:nvPr>
            <p:ph type="title"/>
          </p:nvPr>
        </p:nvSpPr>
        <p:spPr>
          <a:xfrm>
            <a:off x="628650" y="490486"/>
            <a:ext cx="7886700" cy="750847"/>
          </a:xfrm>
          <a:prstGeom prst="rect">
            <a:avLst/>
          </a:prstGeom>
          <a:ln w="28575"/>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12700" algn="ctr">
              <a:lnSpc>
                <a:spcPct val="100000"/>
              </a:lnSpc>
              <a:spcBef>
                <a:spcPts val="95"/>
              </a:spcBef>
            </a:pPr>
            <a:r>
              <a:rPr lang="en-US" sz="4800" spc="-25" dirty="0">
                <a:latin typeface="Elephant" panose="02020904090505020303" pitchFamily="18" charset="0"/>
              </a:rPr>
              <a:t>Life After AmeriCorps</a:t>
            </a:r>
            <a:endParaRPr sz="4800" spc="-25" dirty="0">
              <a:latin typeface="Elephant" panose="02020904090505020303" pitchFamily="18" charset="0"/>
            </a:endParaRPr>
          </a:p>
        </p:txBody>
      </p:sp>
      <p:sp>
        <p:nvSpPr>
          <p:cNvPr id="6" name="Content Placeholder 2"/>
          <p:cNvSpPr>
            <a:spLocks noGrp="1"/>
          </p:cNvSpPr>
          <p:nvPr>
            <p:ph idx="1"/>
          </p:nvPr>
        </p:nvSpPr>
        <p:spPr>
          <a:xfrm>
            <a:off x="628650" y="1524000"/>
            <a:ext cx="7886700" cy="5105400"/>
          </a:xfrm>
        </p:spPr>
        <p:txBody>
          <a:bodyPr>
            <a:normAutofit/>
          </a:bodyPr>
          <a:lstStyle/>
          <a:p>
            <a:pPr marL="0" indent="0">
              <a:spcBef>
                <a:spcPts val="2400"/>
              </a:spcBef>
              <a:buNone/>
            </a:pPr>
            <a:r>
              <a:rPr lang="en-US" sz="3200" b="1" u="sng" dirty="0"/>
              <a:t>Repaying Qualified Student Loans</a:t>
            </a:r>
          </a:p>
          <a:p>
            <a:pPr>
              <a:spcBef>
                <a:spcPts val="2400"/>
              </a:spcBef>
              <a:buFont typeface="Wingdings" panose="05000000000000000000" pitchFamily="2" charset="2"/>
              <a:buChar char="v"/>
            </a:pPr>
            <a:r>
              <a:rPr lang="en-US" sz="1800" b="1" dirty="0"/>
              <a:t>The national service legislation defines a qualified student loan as a loan backed by the federal government under Title IV of the Higher Education Act (except PLUS Loans to parents of students), or under Titles VII or VIII of the Public Health Service Act. </a:t>
            </a:r>
          </a:p>
          <a:p>
            <a:pPr>
              <a:spcBef>
                <a:spcPts val="2400"/>
              </a:spcBef>
              <a:buFont typeface="Wingdings" panose="05000000000000000000" pitchFamily="2" charset="2"/>
              <a:buChar char="v"/>
            </a:pPr>
            <a:r>
              <a:rPr lang="en-US" sz="1800" b="1" dirty="0"/>
              <a:t>You may also use your Segal AmeriCorps Education Award to repay a student loan made to you by a state agency, including state institutions of higher education. </a:t>
            </a:r>
          </a:p>
          <a:p>
            <a:pPr>
              <a:spcBef>
                <a:spcPts val="2400"/>
              </a:spcBef>
              <a:buFont typeface="Wingdings" panose="05000000000000000000" pitchFamily="2" charset="2"/>
              <a:buChar char="v"/>
            </a:pPr>
            <a:r>
              <a:rPr lang="en-US" sz="1800" b="1" dirty="0"/>
              <a:t>Segal AmeriCorps Education Awards may not be used to repay any other type of loan, even if the loan was obtained for educational purposes. You can use your Segal AmeriCorps Education Award to repay defaulted student loans as long as the loans meet the definition of qualified student loan.</a:t>
            </a:r>
          </a:p>
          <a:p>
            <a:pPr>
              <a:spcBef>
                <a:spcPts val="2400"/>
              </a:spcBef>
              <a:buFont typeface="Wingdings" panose="05000000000000000000" pitchFamily="2" charset="2"/>
              <a:buChar char="v"/>
            </a:pPr>
            <a:r>
              <a:rPr lang="en-US" sz="1800" b="1" dirty="0"/>
              <a:t>You can make loan payments from your My AmeriCorps account after you receive the award.</a:t>
            </a:r>
          </a:p>
          <a:p>
            <a:pPr>
              <a:spcBef>
                <a:spcPts val="2400"/>
              </a:spcBef>
              <a:buFont typeface="Wingdings" panose="05000000000000000000" pitchFamily="2" charset="2"/>
              <a:buChar char="v"/>
            </a:pPr>
            <a:endParaRPr lang="en-US" sz="1800" dirty="0"/>
          </a:p>
          <a:p>
            <a:pPr>
              <a:buFont typeface="Segoe UI" panose="020B0502040204020203" pitchFamily="34" charset="0"/>
              <a:buChar char="♦"/>
            </a:pPr>
            <a:endParaRPr lang="en-US" sz="2800" dirty="0"/>
          </a:p>
          <a:p>
            <a:pPr marL="0" indent="0">
              <a:buNone/>
            </a:pPr>
            <a:endParaRPr lang="en-US" sz="2800" dirty="0"/>
          </a:p>
          <a:p>
            <a:pPr>
              <a:buFont typeface="Segoe UI" panose="020B0502040204020203" pitchFamily="34" charset="0"/>
              <a:buChar char="♦"/>
            </a:pPr>
            <a:endParaRPr lang="en-US" dirty="0"/>
          </a:p>
        </p:txBody>
      </p:sp>
    </p:spTree>
    <p:extLst>
      <p:ext uri="{BB962C8B-B14F-4D97-AF65-F5344CB8AC3E}">
        <p14:creationId xmlns:p14="http://schemas.microsoft.com/office/powerpoint/2010/main" val="2126858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23159</TotalTime>
  <Words>1615</Words>
  <Application>Microsoft Office PowerPoint</Application>
  <PresentationFormat>On-screen Show (4:3)</PresentationFormat>
  <Paragraphs>257</Paragraphs>
  <Slides>22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Elephant</vt:lpstr>
      <vt:lpstr>Rockwell</vt:lpstr>
      <vt:lpstr>Segoe UI</vt:lpstr>
      <vt:lpstr>Times New Roman</vt:lpstr>
      <vt:lpstr>Wingdings</vt:lpstr>
      <vt:lpstr>Office Theme</vt:lpstr>
      <vt:lpstr>PowerPoint Presentation</vt:lpstr>
      <vt:lpstr>PowerPoint Presentation</vt:lpstr>
      <vt:lpstr>PowerPoint Presentation</vt:lpstr>
      <vt:lpstr>Member Updates</vt:lpstr>
      <vt:lpstr>Member Updates</vt:lpstr>
      <vt:lpstr>Member Updates</vt:lpstr>
      <vt:lpstr>Member Updates</vt:lpstr>
      <vt:lpstr>Life After AmeriCorps</vt:lpstr>
      <vt:lpstr>Life After AmeriCorps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Springfield College AmeriCorps Program</dc:title>
  <dc:creator>Shannon J Langone</dc:creator>
  <cp:lastModifiedBy>Windows User</cp:lastModifiedBy>
  <cp:revision>156</cp:revision>
  <dcterms:created xsi:type="dcterms:W3CDTF">2018-10-04T16:41:26Z</dcterms:created>
  <dcterms:modified xsi:type="dcterms:W3CDTF">2019-04-08T16:45:50Z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2018-09-04T00:00:00Z</vt:filetime>
  </property>
  <property fmtid="{D5CDD505-2E9C-101B-9397-08002B2CF9AE}" pid="3" name="Creator">
    <vt:lpwstr>Acrobat PDFMaker 18 for PowerPoint</vt:lpwstr>
  </property>
  <property fmtid="{D5CDD505-2E9C-101B-9397-08002B2CF9AE}" pid="4" name="LastSaved">
    <vt:filetime>2018-10-04T00:00:00Z</vt:filetime>
  </property>
</Properties>
</file>