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g"/>
  <Override PartName="/ppt/media/image4.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3"/>
  </p:notesMasterIdLst>
  <p:sldIdLst>
    <p:sldId id="280" r:id="rId2"/>
    <p:sldId id="281" r:id="rId3"/>
    <p:sldId id="282" r:id="rId4"/>
    <p:sldId id="298" r:id="rId5"/>
    <p:sldId id="297" r:id="rId6"/>
    <p:sldId id="283" r:id="rId7"/>
    <p:sldId id="284" r:id="rId8"/>
    <p:sldId id="294" r:id="rId9"/>
    <p:sldId id="285" r:id="rId10"/>
    <p:sldId id="286" r:id="rId11"/>
    <p:sldId id="287" r:id="rId12"/>
    <p:sldId id="288" r:id="rId13"/>
    <p:sldId id="289" r:id="rId14"/>
    <p:sldId id="290" r:id="rId15"/>
    <p:sldId id="293" r:id="rId16"/>
    <p:sldId id="291" r:id="rId17"/>
    <p:sldId id="292" r:id="rId18"/>
    <p:sldId id="295" r:id="rId19"/>
    <p:sldId id="296" r:id="rId20"/>
    <p:sldId id="300" r:id="rId21"/>
    <p:sldId id="299"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492D193-5664-4648-82C0-E058210628D3}" type="datetimeFigureOut">
              <a:rPr lang="en-US" smtClean="0"/>
              <a:t>12/6/2018</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83229CC-490B-4090-8D59-355CE037BFBC}" type="slidenum">
              <a:rPr lang="en-US" smtClean="0"/>
              <a:t>‹#›</a:t>
            </a:fld>
            <a:endParaRPr lang="en-US"/>
          </a:p>
        </p:txBody>
      </p:sp>
    </p:spTree>
    <p:extLst>
      <p:ext uri="{BB962C8B-B14F-4D97-AF65-F5344CB8AC3E}">
        <p14:creationId xmlns:p14="http://schemas.microsoft.com/office/powerpoint/2010/main" val="422881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3</a:t>
            </a:fld>
            <a:endParaRPr lang="en-US"/>
          </a:p>
        </p:txBody>
      </p:sp>
    </p:spTree>
    <p:extLst>
      <p:ext uri="{BB962C8B-B14F-4D97-AF65-F5344CB8AC3E}">
        <p14:creationId xmlns:p14="http://schemas.microsoft.com/office/powerpoint/2010/main" val="168134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18</a:t>
            </a:fld>
            <a:endParaRPr lang="en-US"/>
          </a:p>
        </p:txBody>
      </p:sp>
    </p:spTree>
    <p:extLst>
      <p:ext uri="{BB962C8B-B14F-4D97-AF65-F5344CB8AC3E}">
        <p14:creationId xmlns:p14="http://schemas.microsoft.com/office/powerpoint/2010/main" val="370625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19</a:t>
            </a:fld>
            <a:endParaRPr lang="en-US"/>
          </a:p>
        </p:txBody>
      </p:sp>
    </p:spTree>
    <p:extLst>
      <p:ext uri="{BB962C8B-B14F-4D97-AF65-F5344CB8AC3E}">
        <p14:creationId xmlns:p14="http://schemas.microsoft.com/office/powerpoint/2010/main" val="303788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20</a:t>
            </a:fld>
            <a:endParaRPr lang="en-US"/>
          </a:p>
        </p:txBody>
      </p:sp>
    </p:spTree>
    <p:extLst>
      <p:ext uri="{BB962C8B-B14F-4D97-AF65-F5344CB8AC3E}">
        <p14:creationId xmlns:p14="http://schemas.microsoft.com/office/powerpoint/2010/main" val="2120859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21</a:t>
            </a:fld>
            <a:endParaRPr lang="en-US"/>
          </a:p>
        </p:txBody>
      </p:sp>
    </p:spTree>
    <p:extLst>
      <p:ext uri="{BB962C8B-B14F-4D97-AF65-F5344CB8AC3E}">
        <p14:creationId xmlns:p14="http://schemas.microsoft.com/office/powerpoint/2010/main" val="344122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4</a:t>
            </a:fld>
            <a:endParaRPr lang="en-US"/>
          </a:p>
        </p:txBody>
      </p:sp>
    </p:spTree>
    <p:extLst>
      <p:ext uri="{BB962C8B-B14F-4D97-AF65-F5344CB8AC3E}">
        <p14:creationId xmlns:p14="http://schemas.microsoft.com/office/powerpoint/2010/main" val="102288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5</a:t>
            </a:fld>
            <a:endParaRPr lang="en-US"/>
          </a:p>
        </p:txBody>
      </p:sp>
    </p:spTree>
    <p:extLst>
      <p:ext uri="{BB962C8B-B14F-4D97-AF65-F5344CB8AC3E}">
        <p14:creationId xmlns:p14="http://schemas.microsoft.com/office/powerpoint/2010/main" val="162236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7</a:t>
            </a:fld>
            <a:endParaRPr lang="en-US"/>
          </a:p>
        </p:txBody>
      </p:sp>
    </p:spTree>
    <p:extLst>
      <p:ext uri="{BB962C8B-B14F-4D97-AF65-F5344CB8AC3E}">
        <p14:creationId xmlns:p14="http://schemas.microsoft.com/office/powerpoint/2010/main" val="24398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13</a:t>
            </a:fld>
            <a:endParaRPr lang="en-US"/>
          </a:p>
        </p:txBody>
      </p:sp>
    </p:spTree>
    <p:extLst>
      <p:ext uri="{BB962C8B-B14F-4D97-AF65-F5344CB8AC3E}">
        <p14:creationId xmlns:p14="http://schemas.microsoft.com/office/powerpoint/2010/main" val="260341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14</a:t>
            </a:fld>
            <a:endParaRPr lang="en-US"/>
          </a:p>
        </p:txBody>
      </p:sp>
    </p:spTree>
    <p:extLst>
      <p:ext uri="{BB962C8B-B14F-4D97-AF65-F5344CB8AC3E}">
        <p14:creationId xmlns:p14="http://schemas.microsoft.com/office/powerpoint/2010/main" val="375806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15</a:t>
            </a:fld>
            <a:endParaRPr lang="en-US"/>
          </a:p>
        </p:txBody>
      </p:sp>
    </p:spTree>
    <p:extLst>
      <p:ext uri="{BB962C8B-B14F-4D97-AF65-F5344CB8AC3E}">
        <p14:creationId xmlns:p14="http://schemas.microsoft.com/office/powerpoint/2010/main" val="56237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16</a:t>
            </a:fld>
            <a:endParaRPr lang="en-US"/>
          </a:p>
        </p:txBody>
      </p:sp>
    </p:spTree>
    <p:extLst>
      <p:ext uri="{BB962C8B-B14F-4D97-AF65-F5344CB8AC3E}">
        <p14:creationId xmlns:p14="http://schemas.microsoft.com/office/powerpoint/2010/main" val="43652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17</a:t>
            </a:fld>
            <a:endParaRPr lang="en-US"/>
          </a:p>
        </p:txBody>
      </p:sp>
    </p:spTree>
    <p:extLst>
      <p:ext uri="{BB962C8B-B14F-4D97-AF65-F5344CB8AC3E}">
        <p14:creationId xmlns:p14="http://schemas.microsoft.com/office/powerpoint/2010/main" val="415702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234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444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2228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4841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9222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6152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207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6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235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7087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443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12/6/2018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5595341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jp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mgeorges4@springfieldcollege.edu" TargetMode="External"/><Relationship Id="rId4" Type="http://schemas.openxmlformats.org/officeDocument/2006/relationships/hyperlink" Target="mailto:lnaylor@springfieldcolleg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uwpv.galaxydigital.com/" TargetMode="External"/><Relationship Id="rId4" Type="http://schemas.openxmlformats.org/officeDocument/2006/relationships/hyperlink" Target="mailto:lnaylor@springfieldcollege.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our-kids.org/Archives/Teddys_3_letters.html"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bject 10"/>
          <p:cNvSpPr txBox="1">
            <a:spLocks/>
          </p:cNvSpPr>
          <p:nvPr/>
        </p:nvSpPr>
        <p:spPr>
          <a:xfrm>
            <a:off x="-2362200" y="1524000"/>
            <a:ext cx="12291824" cy="6356227"/>
          </a:xfrm>
          <a:prstGeom prst="rect">
            <a:avLst/>
          </a:prstGeom>
        </p:spPr>
        <p:txBody>
          <a:bodyPr vert="horz" wrap="square" lIns="0" tIns="13335"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5780" marR="5080" indent="0" algn="ctr">
              <a:lnSpc>
                <a:spcPct val="100000"/>
              </a:lnSpc>
              <a:spcBef>
                <a:spcPts val="105"/>
              </a:spcBef>
              <a:buNone/>
            </a:pPr>
            <a:r>
              <a:rPr lang="en-US" sz="5400" spc="-5" dirty="0" smtClean="0">
                <a:latin typeface="Elephant" panose="02020904090505020303" pitchFamily="18" charset="0"/>
              </a:rPr>
              <a:t>Springfield </a:t>
            </a:r>
            <a:r>
              <a:rPr lang="en-US" sz="5400" spc="-10" dirty="0" smtClean="0">
                <a:latin typeface="Elephant" panose="02020904090505020303" pitchFamily="18" charset="0"/>
              </a:rPr>
              <a:t>College</a:t>
            </a:r>
          </a:p>
          <a:p>
            <a:pPr marL="1795780" marR="5080" indent="0" algn="ctr">
              <a:lnSpc>
                <a:spcPct val="100000"/>
              </a:lnSpc>
              <a:spcBef>
                <a:spcPts val="105"/>
              </a:spcBef>
              <a:buNone/>
            </a:pPr>
            <a:r>
              <a:rPr lang="en-US" sz="5400" spc="-5" dirty="0" smtClean="0">
                <a:latin typeface="Elephant" panose="02020904090505020303" pitchFamily="18" charset="0"/>
              </a:rPr>
              <a:t>AmeriCorps</a:t>
            </a:r>
            <a:r>
              <a:rPr lang="en-US" sz="5400" spc="-110" dirty="0" smtClean="0">
                <a:latin typeface="Elephant" panose="02020904090505020303" pitchFamily="18" charset="0"/>
              </a:rPr>
              <a:t> </a:t>
            </a:r>
            <a:r>
              <a:rPr lang="en-US" sz="5400" spc="-5" dirty="0" smtClean="0">
                <a:latin typeface="Elephant" panose="02020904090505020303" pitchFamily="18" charset="0"/>
              </a:rPr>
              <a:t>2018–2019</a:t>
            </a:r>
          </a:p>
          <a:p>
            <a:pPr marL="1405255" indent="0" algn="ctr">
              <a:lnSpc>
                <a:spcPct val="100000"/>
              </a:lnSpc>
              <a:spcBef>
                <a:spcPts val="3354"/>
              </a:spcBef>
              <a:buNone/>
            </a:pPr>
            <a:r>
              <a:rPr lang="en-US" sz="5400" u="heavy" spc="-10" dirty="0" smtClean="0">
                <a:uFill>
                  <a:solidFill>
                    <a:srgbClr val="000000"/>
                  </a:solidFill>
                </a:uFill>
                <a:latin typeface="Elephant" panose="02020904090505020303" pitchFamily="18" charset="0"/>
              </a:rPr>
              <a:t>Member Meeting </a:t>
            </a:r>
          </a:p>
          <a:p>
            <a:pPr marL="1405255" indent="0" algn="ctr">
              <a:lnSpc>
                <a:spcPct val="100000"/>
              </a:lnSpc>
              <a:spcBef>
                <a:spcPts val="3354"/>
              </a:spcBef>
              <a:buNone/>
            </a:pPr>
            <a:r>
              <a:rPr lang="en-US" sz="5400" spc="-10" dirty="0" smtClean="0">
                <a:uFill>
                  <a:solidFill>
                    <a:srgbClr val="000000"/>
                  </a:solidFill>
                </a:uFill>
                <a:latin typeface="Elephant" panose="02020904090505020303" pitchFamily="18" charset="0"/>
              </a:rPr>
              <a:t>December 2018</a:t>
            </a:r>
          </a:p>
          <a:p>
            <a:pPr marL="1405255" indent="0" algn="ctr">
              <a:lnSpc>
                <a:spcPct val="100000"/>
              </a:lnSpc>
              <a:spcBef>
                <a:spcPts val="3354"/>
              </a:spcBef>
              <a:buNone/>
            </a:pPr>
            <a:r>
              <a:rPr lang="en-US" sz="2400" b="1" spc="-10" dirty="0" smtClean="0">
                <a:cs typeface="Calibri"/>
              </a:rPr>
              <a:t>(This will </a:t>
            </a:r>
            <a:r>
              <a:rPr lang="en-US" sz="2400" b="1" spc="-10" dirty="0">
                <a:cs typeface="Calibri"/>
              </a:rPr>
              <a:t>be available </a:t>
            </a:r>
            <a:r>
              <a:rPr lang="en-US" sz="2400" b="1" dirty="0">
                <a:cs typeface="Calibri"/>
              </a:rPr>
              <a:t>in the </a:t>
            </a:r>
            <a:r>
              <a:rPr lang="en-US" sz="2400" b="1" spc="-10" dirty="0">
                <a:cs typeface="Calibri"/>
              </a:rPr>
              <a:t>Resources </a:t>
            </a:r>
            <a:r>
              <a:rPr lang="en-US" sz="2400" b="1" dirty="0">
                <a:cs typeface="Calibri"/>
              </a:rPr>
              <a:t>Section on </a:t>
            </a:r>
            <a:r>
              <a:rPr lang="en-US" sz="2400" b="1" spc="-5" dirty="0">
                <a:cs typeface="Calibri"/>
              </a:rPr>
              <a:t>the </a:t>
            </a:r>
            <a:r>
              <a:rPr lang="en-US" sz="2400" b="1" spc="-5" dirty="0" err="1">
                <a:cs typeface="Calibri"/>
              </a:rPr>
              <a:t>OnCorps</a:t>
            </a:r>
            <a:r>
              <a:rPr lang="en-US" sz="2400" b="1" spc="-130" dirty="0">
                <a:cs typeface="Calibri"/>
              </a:rPr>
              <a:t> </a:t>
            </a:r>
            <a:r>
              <a:rPr lang="en-US" sz="2400" b="1" spc="-10" dirty="0">
                <a:cs typeface="Calibri"/>
              </a:rPr>
              <a:t>Portal)</a:t>
            </a:r>
            <a:endParaRPr lang="en-US" sz="2400" dirty="0">
              <a:cs typeface="Calibri"/>
            </a:endParaRPr>
          </a:p>
          <a:p>
            <a:pPr marL="1405255" indent="0" algn="ctr">
              <a:lnSpc>
                <a:spcPct val="100000"/>
              </a:lnSpc>
              <a:spcBef>
                <a:spcPts val="3354"/>
              </a:spcBef>
              <a:buNone/>
            </a:pPr>
            <a:endParaRPr lang="en-US" sz="5400" spc="-5" dirty="0">
              <a:uFill>
                <a:solidFill>
                  <a:srgbClr val="000000"/>
                </a:solidFill>
              </a:uFill>
              <a:latin typeface="Elephant" panose="02020904090505020303" pitchFamily="18" charset="0"/>
            </a:endParaRPr>
          </a:p>
        </p:txBody>
      </p:sp>
      <p:sp>
        <p:nvSpPr>
          <p:cNvPr id="7" name="object 14"/>
          <p:cNvSpPr/>
          <p:nvPr/>
        </p:nvSpPr>
        <p:spPr>
          <a:xfrm>
            <a:off x="628650" y="378367"/>
            <a:ext cx="792480" cy="726947"/>
          </a:xfrm>
          <a:prstGeom prst="rect">
            <a:avLst/>
          </a:prstGeom>
          <a:blipFill>
            <a:blip r:embed="rId3" cstate="print"/>
            <a:stretch>
              <a:fillRect/>
            </a:stretch>
          </a:blipFill>
        </p:spPr>
        <p:txBody>
          <a:bodyPr wrap="square" lIns="0" tIns="0" rIns="0" bIns="0" rtlCol="0"/>
          <a:lstStyle/>
          <a:p>
            <a:pPr algn="ctr"/>
            <a:endParaRPr dirty="0"/>
          </a:p>
        </p:txBody>
      </p:sp>
      <p:sp>
        <p:nvSpPr>
          <p:cNvPr id="8" name="object 15"/>
          <p:cNvSpPr/>
          <p:nvPr/>
        </p:nvSpPr>
        <p:spPr>
          <a:xfrm>
            <a:off x="1475994" y="343315"/>
            <a:ext cx="717803" cy="758951"/>
          </a:xfrm>
          <a:prstGeom prst="rect">
            <a:avLst/>
          </a:prstGeom>
          <a:blipFill>
            <a:blip r:embed="rId4" cstate="print"/>
            <a:stretch>
              <a:fillRect/>
            </a:stretch>
          </a:blipFill>
        </p:spPr>
        <p:txBody>
          <a:bodyPr wrap="square" lIns="0" tIns="0" rIns="0" bIns="0" rtlCol="0"/>
          <a:lstStyle/>
          <a:p>
            <a:pPr algn="ctr"/>
            <a:endParaRPr/>
          </a:p>
        </p:txBody>
      </p:sp>
      <p:sp>
        <p:nvSpPr>
          <p:cNvPr id="9" name="object 16"/>
          <p:cNvSpPr/>
          <p:nvPr/>
        </p:nvSpPr>
        <p:spPr>
          <a:xfrm>
            <a:off x="2219705" y="379890"/>
            <a:ext cx="2904743" cy="696467"/>
          </a:xfrm>
          <a:prstGeom prst="rect">
            <a:avLst/>
          </a:prstGeom>
          <a:blipFill>
            <a:blip r:embed="rId5" cstate="print"/>
            <a:stretch>
              <a:fillRect/>
            </a:stretch>
          </a:blipFill>
        </p:spPr>
        <p:txBody>
          <a:bodyPr wrap="square" lIns="0" tIns="0" rIns="0" bIns="0" rtlCol="0"/>
          <a:lstStyle/>
          <a:p>
            <a:pPr algn="ctr"/>
            <a:endParaRPr/>
          </a:p>
        </p:txBody>
      </p:sp>
    </p:spTree>
    <p:extLst>
      <p:ext uri="{BB962C8B-B14F-4D97-AF65-F5344CB8AC3E}">
        <p14:creationId xmlns:p14="http://schemas.microsoft.com/office/powerpoint/2010/main" val="361377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76200" y="714041"/>
            <a:ext cx="8915400" cy="627736"/>
          </a:xfrm>
          <a:prstGeom prst="rect">
            <a:avLst/>
          </a:prstGeom>
        </p:spPr>
        <p:txBody>
          <a:bodyPr vert="horz" wrap="square" lIns="0" tIns="12065" rIns="0" bIns="0" rtlCol="0">
            <a:spAutoFit/>
          </a:bodyPr>
          <a:lstStyle/>
          <a:p>
            <a:pPr marL="12700" algn="ctr">
              <a:lnSpc>
                <a:spcPct val="100000"/>
              </a:lnSpc>
              <a:spcBef>
                <a:spcPts val="95"/>
              </a:spcBef>
            </a:pPr>
            <a:r>
              <a:rPr lang="en-US" sz="4000" spc="-25" dirty="0" smtClean="0">
                <a:latin typeface="Elephant" panose="02020904090505020303" pitchFamily="18" charset="0"/>
              </a:rPr>
              <a:t>Word Cloud: Missing From Toolbox</a:t>
            </a:r>
            <a:endParaRPr sz="40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2" name="Picture 1"/>
          <p:cNvPicPr>
            <a:picLocks noChangeAspect="1"/>
          </p:cNvPicPr>
          <p:nvPr/>
        </p:nvPicPr>
        <p:blipFill rotWithShape="1">
          <a:blip r:embed="rId3"/>
          <a:srcRect l="18669" t="5334" r="13324" b="7545"/>
          <a:stretch/>
        </p:blipFill>
        <p:spPr>
          <a:xfrm>
            <a:off x="1828799" y="1524000"/>
            <a:ext cx="5410201" cy="5198035"/>
          </a:xfrm>
          <a:prstGeom prst="rect">
            <a:avLst/>
          </a:prstGeom>
        </p:spPr>
      </p:pic>
    </p:spTree>
    <p:extLst>
      <p:ext uri="{BB962C8B-B14F-4D97-AF65-F5344CB8AC3E}">
        <p14:creationId xmlns:p14="http://schemas.microsoft.com/office/powerpoint/2010/main" val="367366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628650" y="652485"/>
            <a:ext cx="7886700" cy="750847"/>
          </a:xfrm>
          <a:prstGeom prst="rect">
            <a:avLst/>
          </a:prstGeom>
        </p:spPr>
        <p:txBody>
          <a:bodyPr vert="horz" wrap="square" lIns="0" tIns="12065" rIns="0" bIns="0" rtlCol="0">
            <a:spAutoFit/>
          </a:bodyPr>
          <a:lstStyle/>
          <a:p>
            <a:pPr marL="12700" algn="ctr">
              <a:lnSpc>
                <a:spcPct val="100000"/>
              </a:lnSpc>
              <a:spcBef>
                <a:spcPts val="95"/>
              </a:spcBef>
            </a:pPr>
            <a:r>
              <a:rPr lang="en-US" sz="4800" spc="-25" dirty="0" smtClean="0">
                <a:latin typeface="Elephant" panose="02020904090505020303" pitchFamily="18" charset="0"/>
              </a:rPr>
              <a:t>What Comes to Mind?</a:t>
            </a:r>
            <a:endParaRPr sz="48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5" name="Picture 2" descr="Image result for inappropriate work atti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91" r="26203"/>
          <a:stretch/>
        </p:blipFill>
        <p:spPr bwMode="auto">
          <a:xfrm>
            <a:off x="1371600" y="1604982"/>
            <a:ext cx="2526792" cy="493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50679" t="9023" r="3916" b="3228"/>
          <a:stretch/>
        </p:blipFill>
        <p:spPr>
          <a:xfrm>
            <a:off x="5257800" y="1614175"/>
            <a:ext cx="1905000" cy="4925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130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628650" y="652485"/>
            <a:ext cx="7886700" cy="750847"/>
          </a:xfrm>
          <a:prstGeom prst="rect">
            <a:avLst/>
          </a:prstGeom>
        </p:spPr>
        <p:txBody>
          <a:bodyPr vert="horz" wrap="square" lIns="0" tIns="12065" rIns="0" bIns="0" rtlCol="0">
            <a:spAutoFit/>
          </a:bodyPr>
          <a:lstStyle/>
          <a:p>
            <a:pPr marL="12700">
              <a:lnSpc>
                <a:spcPct val="100000"/>
              </a:lnSpc>
              <a:spcBef>
                <a:spcPts val="95"/>
              </a:spcBef>
            </a:pPr>
            <a:r>
              <a:rPr lang="en-US" sz="4800" spc="-25" dirty="0" smtClean="0">
                <a:latin typeface="Elephant" panose="02020904090505020303" pitchFamily="18" charset="0"/>
              </a:rPr>
              <a:t>What Comes to Mind?</a:t>
            </a:r>
            <a:endParaRPr sz="48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7" name="Picture 4" descr="Image result for inappropriate work att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577" y="1802501"/>
            <a:ext cx="6738845" cy="4648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628650" y="503366"/>
            <a:ext cx="7886700" cy="750847"/>
          </a:xfrm>
          <a:prstGeom prst="rect">
            <a:avLst/>
          </a:prstGeom>
        </p:spPr>
        <p:txBody>
          <a:bodyPr vert="horz" wrap="square" lIns="0" tIns="12065" rIns="0" bIns="0" rtlCol="0">
            <a:spAutoFit/>
          </a:bodyPr>
          <a:lstStyle/>
          <a:p>
            <a:pPr marL="12700" algn="ctr">
              <a:lnSpc>
                <a:spcPct val="100000"/>
              </a:lnSpc>
              <a:spcBef>
                <a:spcPts val="95"/>
              </a:spcBef>
            </a:pPr>
            <a:r>
              <a:rPr lang="en-US" sz="4800" spc="-25" dirty="0" smtClean="0">
                <a:latin typeface="Elephant" panose="02020904090505020303" pitchFamily="18" charset="0"/>
              </a:rPr>
              <a:t>Dressing For Success</a:t>
            </a:r>
            <a:endParaRPr sz="48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5" name="Picture 2" descr="Business-Casual-vs.-Professional-Dress-blog"/>
          <p:cNvPicPr>
            <a:picLocks noChangeAspect="1" noChangeArrowheads="1"/>
          </p:cNvPicPr>
          <p:nvPr/>
        </p:nvPicPr>
        <p:blipFill rotWithShape="1">
          <a:blip r:embed="rId4">
            <a:extLst>
              <a:ext uri="{28A0092B-C50C-407E-A947-70E740481C1C}">
                <a14:useLocalDpi xmlns:a14="http://schemas.microsoft.com/office/drawing/2010/main" val="0"/>
              </a:ext>
            </a:extLst>
          </a:blip>
          <a:srcRect t="3409" b="39237"/>
          <a:stretch/>
        </p:blipFill>
        <p:spPr bwMode="auto">
          <a:xfrm>
            <a:off x="800480" y="1371600"/>
            <a:ext cx="7543039" cy="5332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1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228600" y="464894"/>
            <a:ext cx="8686800" cy="689291"/>
          </a:xfrm>
          <a:prstGeom prst="rect">
            <a:avLst/>
          </a:prstGeom>
        </p:spPr>
        <p:txBody>
          <a:bodyPr vert="horz" wrap="square" lIns="0" tIns="12065" rIns="0" bIns="0" rtlCol="0">
            <a:spAutoFit/>
          </a:bodyPr>
          <a:lstStyle/>
          <a:p>
            <a:pPr marL="12700">
              <a:lnSpc>
                <a:spcPct val="100000"/>
              </a:lnSpc>
              <a:spcBef>
                <a:spcPts val="95"/>
              </a:spcBef>
            </a:pPr>
            <a:r>
              <a:rPr lang="en-US" sz="4400" spc="-25" dirty="0" smtClean="0">
                <a:latin typeface="Elephant" panose="02020904090505020303" pitchFamily="18" charset="0"/>
              </a:rPr>
              <a:t>Business Casual Do’s &amp; Don’ts</a:t>
            </a:r>
            <a:endParaRPr sz="44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6" name="Picture 2" descr="Image result for casual vs business casual"/>
          <p:cNvPicPr>
            <a:picLocks noChangeAspect="1" noChangeArrowheads="1"/>
          </p:cNvPicPr>
          <p:nvPr/>
        </p:nvPicPr>
        <p:blipFill rotWithShape="1">
          <a:blip r:embed="rId4">
            <a:extLst>
              <a:ext uri="{28A0092B-C50C-407E-A947-70E740481C1C}">
                <a14:useLocalDpi xmlns:a14="http://schemas.microsoft.com/office/drawing/2010/main" val="0"/>
              </a:ext>
            </a:extLst>
          </a:blip>
          <a:srcRect l="1613" t="17341" r="1613" b="6606"/>
          <a:stretch/>
        </p:blipFill>
        <p:spPr bwMode="auto">
          <a:xfrm>
            <a:off x="1143000" y="1380248"/>
            <a:ext cx="6858000" cy="5271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72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228600" y="381000"/>
            <a:ext cx="8686800" cy="704680"/>
          </a:xfrm>
          <a:prstGeom prst="rect">
            <a:avLst/>
          </a:prstGeom>
        </p:spPr>
        <p:txBody>
          <a:bodyPr vert="horz" wrap="square" lIns="0" tIns="12065" rIns="0" bIns="0" rtlCol="0">
            <a:spAutoFit/>
          </a:bodyPr>
          <a:lstStyle/>
          <a:p>
            <a:pPr marL="12700">
              <a:lnSpc>
                <a:spcPct val="100000"/>
              </a:lnSpc>
              <a:spcBef>
                <a:spcPts val="95"/>
              </a:spcBef>
            </a:pPr>
            <a:r>
              <a:rPr lang="en-US" sz="4500" spc="-25" dirty="0" smtClean="0">
                <a:latin typeface="Elephant" panose="02020904090505020303" pitchFamily="18" charset="0"/>
              </a:rPr>
              <a:t>Business Casual Do’s &amp; Don’ts</a:t>
            </a:r>
            <a:endParaRPr sz="45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5"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851" y="1752600"/>
            <a:ext cx="6032498"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333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152400" y="533400"/>
            <a:ext cx="8839200" cy="704680"/>
          </a:xfrm>
          <a:prstGeom prst="rect">
            <a:avLst/>
          </a:prstGeom>
        </p:spPr>
        <p:txBody>
          <a:bodyPr vert="horz" wrap="square" lIns="0" tIns="12065" rIns="0" bIns="0" rtlCol="0">
            <a:spAutoFit/>
          </a:bodyPr>
          <a:lstStyle/>
          <a:p>
            <a:pPr marL="12700" algn="ctr">
              <a:lnSpc>
                <a:spcPct val="100000"/>
              </a:lnSpc>
              <a:spcBef>
                <a:spcPts val="95"/>
              </a:spcBef>
            </a:pPr>
            <a:r>
              <a:rPr lang="en-US" sz="4500" spc="-25" dirty="0" smtClean="0">
                <a:latin typeface="Elephant" panose="02020904090505020303" pitchFamily="18" charset="0"/>
              </a:rPr>
              <a:t>Business Casual Do’s &amp; Don’ts</a:t>
            </a:r>
            <a:endParaRPr sz="45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5" name="Picture 6" descr="Image result for inappropriate work attire"/>
          <p:cNvPicPr>
            <a:picLocks noChangeAspect="1" noChangeArrowheads="1"/>
          </p:cNvPicPr>
          <p:nvPr/>
        </p:nvPicPr>
        <p:blipFill rotWithShape="1">
          <a:blip r:embed="rId4">
            <a:extLst>
              <a:ext uri="{28A0092B-C50C-407E-A947-70E740481C1C}">
                <a14:useLocalDpi xmlns:a14="http://schemas.microsoft.com/office/drawing/2010/main" val="0"/>
              </a:ext>
            </a:extLst>
          </a:blip>
          <a:srcRect l="36423" t="3554" r="1710" b="11167"/>
          <a:stretch/>
        </p:blipFill>
        <p:spPr bwMode="auto">
          <a:xfrm>
            <a:off x="1066800" y="1394436"/>
            <a:ext cx="7010400" cy="5256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9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152400" y="675568"/>
            <a:ext cx="8839200" cy="704680"/>
          </a:xfrm>
          <a:prstGeom prst="rect">
            <a:avLst/>
          </a:prstGeom>
        </p:spPr>
        <p:txBody>
          <a:bodyPr vert="horz" wrap="square" lIns="0" tIns="12065" rIns="0" bIns="0" rtlCol="0">
            <a:spAutoFit/>
          </a:bodyPr>
          <a:lstStyle/>
          <a:p>
            <a:pPr marL="12700" algn="ctr">
              <a:lnSpc>
                <a:spcPct val="100000"/>
              </a:lnSpc>
              <a:spcBef>
                <a:spcPts val="95"/>
              </a:spcBef>
            </a:pPr>
            <a:r>
              <a:rPr lang="en-US" sz="4500" spc="-25" dirty="0" smtClean="0">
                <a:latin typeface="Elephant" panose="02020904090505020303" pitchFamily="18" charset="0"/>
              </a:rPr>
              <a:t>Springfield College Dress Code</a:t>
            </a:r>
            <a:endParaRPr sz="45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sp>
        <p:nvSpPr>
          <p:cNvPr id="6" name="Rectangle 5"/>
          <p:cNvSpPr/>
          <p:nvPr/>
        </p:nvSpPr>
        <p:spPr>
          <a:xfrm>
            <a:off x="220599" y="1676400"/>
            <a:ext cx="8702801" cy="5062604"/>
          </a:xfrm>
          <a:prstGeom prst="rect">
            <a:avLst/>
          </a:prstGeom>
        </p:spPr>
        <p:txBody>
          <a:bodyPr wrap="square">
            <a:spAutoFit/>
          </a:bodyPr>
          <a:lstStyle/>
          <a:p>
            <a:r>
              <a:rPr lang="en-US" b="1" dirty="0"/>
              <a:t>3.13 Dress and </a:t>
            </a:r>
            <a:r>
              <a:rPr lang="en-US" b="1" dirty="0" smtClean="0"/>
              <a:t>Grooming (Springfield College Employee Handbook 2018)</a:t>
            </a:r>
            <a:endParaRPr lang="en-US" b="1" dirty="0"/>
          </a:p>
          <a:p>
            <a:endParaRPr lang="en-US" b="1" dirty="0"/>
          </a:p>
          <a:p>
            <a:r>
              <a:rPr lang="en-US" sz="1600" b="1" dirty="0"/>
              <a:t>Dress, grooming, and personal hygiene standards contribute to the morale of all employees and affect the professional image of the College. The College takes a conservative stance on dress code and asks that work-appropriate attire is worn at all </a:t>
            </a:r>
            <a:r>
              <a:rPr lang="en-US" sz="1600" b="1" dirty="0" smtClean="0"/>
              <a:t>times…Work </a:t>
            </a:r>
            <a:r>
              <a:rPr lang="en-US" sz="1600" b="1" dirty="0"/>
              <a:t>appropriate shoes must be worn year-round and clothing must always be neat and clean. Tank tops, sheer clothing, tight or revealing garments, shirts with “graphics or text” (except Springfield College logo apparel) or flip flops should not be worn at any time. </a:t>
            </a:r>
            <a:endParaRPr lang="en-US" sz="1600" b="1" dirty="0" smtClean="0"/>
          </a:p>
          <a:p>
            <a:endParaRPr lang="en-US" sz="1600" b="1" dirty="0"/>
          </a:p>
          <a:p>
            <a:r>
              <a:rPr lang="en-US" sz="1600" b="1" dirty="0" smtClean="0"/>
              <a:t>In </a:t>
            </a:r>
            <a:r>
              <a:rPr lang="en-US" sz="1600" b="1" dirty="0"/>
              <a:t>all cases, apparel must be designed in inoffensive styles and fabrics and appropriate for business purposes. For those days designated as “casual”, employees should work with their department supervisor on determining appropriate attire for their position and duties. During observed summer hours, unless directed otherwise by management, employees are allowed to dress in more business casual attire and in clothing that is seasonally appropriate.</a:t>
            </a:r>
          </a:p>
          <a:p>
            <a:endParaRPr lang="en-US" sz="1600" b="1" dirty="0"/>
          </a:p>
          <a:p>
            <a:r>
              <a:rPr lang="en-US" sz="1600" b="1" dirty="0" smtClean="0"/>
              <a:t>Employees </a:t>
            </a:r>
            <a:r>
              <a:rPr lang="en-US" sz="1600" b="1" dirty="0"/>
              <a:t>who are dressed inappropriately may be sent home and directed to return to work in proper attire. Under such circumstances, employees may not be compensated for the time away from work. Colognes, perfumes and body sprays should be used modestly and should not be sprayed while at work, as they may cause medical complications for employees within close proximity.</a:t>
            </a:r>
          </a:p>
          <a:p>
            <a:pPr>
              <a:lnSpc>
                <a:spcPct val="107000"/>
              </a:lnSpc>
              <a:spcAft>
                <a:spcPts val="800"/>
              </a:spcAft>
            </a:pPr>
            <a:endParaRPr lang="en-US" sz="1400" dirty="0"/>
          </a:p>
        </p:txBody>
      </p:sp>
    </p:spTree>
    <p:extLst>
      <p:ext uri="{BB962C8B-B14F-4D97-AF65-F5344CB8AC3E}">
        <p14:creationId xmlns:p14="http://schemas.microsoft.com/office/powerpoint/2010/main" val="395982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84200" y="381000"/>
            <a:ext cx="8839200" cy="843180"/>
          </a:xfrm>
          <a:prstGeom prst="rect">
            <a:avLst/>
          </a:prstGeom>
        </p:spPr>
        <p:txBody>
          <a:bodyPr vert="horz" wrap="square" lIns="0" tIns="12065" rIns="0" bIns="0" rtlCol="0">
            <a:spAutoFit/>
          </a:bodyPr>
          <a:lstStyle/>
          <a:p>
            <a:pPr marL="12700" algn="ctr">
              <a:lnSpc>
                <a:spcPct val="100000"/>
              </a:lnSpc>
              <a:spcBef>
                <a:spcPts val="95"/>
              </a:spcBef>
            </a:pPr>
            <a:r>
              <a:rPr lang="en-US" sz="5400" spc="-25" dirty="0">
                <a:latin typeface="Elephant" panose="02020904090505020303" pitchFamily="18" charset="0"/>
              </a:rPr>
              <a:t>P</a:t>
            </a:r>
            <a:r>
              <a:rPr lang="en-US" sz="5400" spc="-25" dirty="0" smtClean="0">
                <a:latin typeface="Elephant" panose="02020904090505020303" pitchFamily="18" charset="0"/>
              </a:rPr>
              <a:t>et </a:t>
            </a:r>
            <a:r>
              <a:rPr lang="en-US" sz="5400" spc="-25" dirty="0">
                <a:latin typeface="Elephant" panose="02020904090505020303" pitchFamily="18" charset="0"/>
              </a:rPr>
              <a:t>P</a:t>
            </a:r>
            <a:r>
              <a:rPr lang="en-US" sz="5400" spc="-25" dirty="0" smtClean="0">
                <a:latin typeface="Elephant" panose="02020904090505020303" pitchFamily="18" charset="0"/>
              </a:rPr>
              <a:t>eeves</a:t>
            </a:r>
            <a:endParaRPr sz="54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sp>
        <p:nvSpPr>
          <p:cNvPr id="6" name="Rectangle 5"/>
          <p:cNvSpPr/>
          <p:nvPr/>
        </p:nvSpPr>
        <p:spPr>
          <a:xfrm>
            <a:off x="364999" y="1449499"/>
            <a:ext cx="8702801" cy="4570162"/>
          </a:xfrm>
          <a:prstGeom prst="rect">
            <a:avLst/>
          </a:prstGeom>
        </p:spPr>
        <p:txBody>
          <a:bodyPr wrap="square">
            <a:spAutoFit/>
          </a:bodyPr>
          <a:lstStyle/>
          <a:p>
            <a:pPr marL="285750" indent="-285750">
              <a:buFont typeface="Arial" panose="020B0604020202020204" pitchFamily="34" charset="0"/>
              <a:buChar char="•"/>
            </a:pPr>
            <a:r>
              <a:rPr lang="en-US" sz="4400" dirty="0" smtClean="0"/>
              <a:t>What are some of your pet peeves at your site?</a:t>
            </a:r>
          </a:p>
          <a:p>
            <a:endParaRPr lang="en-US" sz="1400" dirty="0" smtClean="0"/>
          </a:p>
          <a:p>
            <a:pPr marL="285750" indent="-285750">
              <a:buFont typeface="Arial" panose="020B0604020202020204" pitchFamily="34" charset="0"/>
              <a:buChar char="•"/>
            </a:pPr>
            <a:r>
              <a:rPr lang="en-US" sz="4400" dirty="0" smtClean="0"/>
              <a:t>How do you deal with them?</a:t>
            </a:r>
          </a:p>
          <a:p>
            <a:endParaRPr lang="en-US" sz="1400" dirty="0" smtClean="0"/>
          </a:p>
          <a:p>
            <a:pPr marL="285750" indent="-285750">
              <a:buFont typeface="Arial" panose="020B0604020202020204" pitchFamily="34" charset="0"/>
              <a:buChar char="•"/>
            </a:pPr>
            <a:r>
              <a:rPr lang="en-US" sz="4400" dirty="0" smtClean="0"/>
              <a:t>Please write down on the piece of paper and drop it in basket. </a:t>
            </a:r>
            <a:endParaRPr lang="en-US" sz="4400" dirty="0"/>
          </a:p>
          <a:p>
            <a:pPr marL="285750" indent="-285750">
              <a:buFont typeface="Arial" panose="020B0604020202020204" pitchFamily="34" charset="0"/>
              <a:buChar char="•"/>
            </a:pPr>
            <a:endParaRPr lang="en-US" b="1" dirty="0"/>
          </a:p>
          <a:p>
            <a:pPr>
              <a:lnSpc>
                <a:spcPct val="107000"/>
              </a:lnSpc>
              <a:spcAft>
                <a:spcPts val="800"/>
              </a:spcAft>
            </a:pPr>
            <a:endParaRPr lang="en-US" sz="1400" dirty="0"/>
          </a:p>
        </p:txBody>
      </p:sp>
    </p:spTree>
    <p:extLst>
      <p:ext uri="{BB962C8B-B14F-4D97-AF65-F5344CB8AC3E}">
        <p14:creationId xmlns:p14="http://schemas.microsoft.com/office/powerpoint/2010/main" val="168387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152400" y="606319"/>
            <a:ext cx="8839200" cy="843180"/>
          </a:xfrm>
          <a:prstGeom prst="rect">
            <a:avLst/>
          </a:prstGeom>
        </p:spPr>
        <p:txBody>
          <a:bodyPr vert="horz" wrap="square" lIns="0" tIns="12065" rIns="0" bIns="0" rtlCol="0">
            <a:spAutoFit/>
          </a:bodyPr>
          <a:lstStyle/>
          <a:p>
            <a:pPr marL="12700" algn="ctr">
              <a:lnSpc>
                <a:spcPct val="100000"/>
              </a:lnSpc>
              <a:spcBef>
                <a:spcPts val="95"/>
              </a:spcBef>
            </a:pPr>
            <a:r>
              <a:rPr lang="en-US" sz="5400" spc="-25" dirty="0" smtClean="0">
                <a:latin typeface="Elephant" panose="02020904090505020303" pitchFamily="18" charset="0"/>
              </a:rPr>
              <a:t>Questions</a:t>
            </a:r>
            <a:endParaRPr sz="54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2" name="Picture 1" descr="Question mark 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839077"/>
            <a:ext cx="6096000" cy="4572000"/>
          </a:xfrm>
          <a:prstGeom prst="rect">
            <a:avLst/>
          </a:prstGeom>
        </p:spPr>
      </p:pic>
    </p:spTree>
    <p:extLst>
      <p:ext uri="{BB962C8B-B14F-4D97-AF65-F5344CB8AC3E}">
        <p14:creationId xmlns:p14="http://schemas.microsoft.com/office/powerpoint/2010/main" val="281232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628650" y="652485"/>
            <a:ext cx="7886700" cy="750847"/>
          </a:xfrm>
          <a:prstGeom prst="rect">
            <a:avLst/>
          </a:prstGeom>
        </p:spPr>
        <p:txBody>
          <a:bodyPr vert="horz" wrap="square" lIns="0" tIns="12065" rIns="0" bIns="0" rtlCol="0">
            <a:spAutoFit/>
          </a:bodyPr>
          <a:lstStyle/>
          <a:p>
            <a:pPr marL="12700">
              <a:lnSpc>
                <a:spcPct val="100000"/>
              </a:lnSpc>
              <a:spcBef>
                <a:spcPts val="95"/>
              </a:spcBef>
            </a:pPr>
            <a:r>
              <a:rPr lang="en-US" sz="4800" spc="-25" dirty="0" smtClean="0">
                <a:latin typeface="Elephant" panose="02020904090505020303" pitchFamily="18" charset="0"/>
              </a:rPr>
              <a:t>Agenda</a:t>
            </a:r>
            <a:endParaRPr sz="4800" spc="-25" dirty="0">
              <a:latin typeface="Elephant" panose="02020904090505020303" pitchFamily="18" charset="0"/>
            </a:endParaRPr>
          </a:p>
        </p:txBody>
      </p:sp>
      <p:sp>
        <p:nvSpPr>
          <p:cNvPr id="11" name="Rectangle 10"/>
          <p:cNvSpPr/>
          <p:nvPr/>
        </p:nvSpPr>
        <p:spPr>
          <a:xfrm>
            <a:off x="533400" y="1580590"/>
            <a:ext cx="7391400" cy="5170646"/>
          </a:xfrm>
          <a:prstGeom prst="rect">
            <a:avLst/>
          </a:prstGeom>
        </p:spPr>
        <p:txBody>
          <a:bodyPr wrap="square">
            <a:spAutoFit/>
          </a:bodyPr>
          <a:lstStyle/>
          <a:p>
            <a:pPr marL="285750" indent="-285750">
              <a:spcAft>
                <a:spcPts val="800"/>
              </a:spcAft>
              <a:buFont typeface="Wingdings" panose="05000000000000000000" pitchFamily="2" charset="2"/>
              <a:buChar char="q"/>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Sign In</a:t>
            </a:r>
            <a:endParaRPr lang="en-US"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q"/>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Take Scrap Paper and Pencil</a:t>
            </a:r>
            <a:endParaRPr lang="en-US"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q"/>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Name Check In &amp; One Word or Phrase</a:t>
            </a:r>
            <a:endParaRPr lang="en-US"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800"/>
              </a:spcAft>
              <a:buFont typeface="Wingdings" panose="05000000000000000000" pitchFamily="2" charset="2"/>
              <a:buChar char="q"/>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How are you feeling today?</a:t>
            </a:r>
            <a:endParaRPr lang="en-US"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q"/>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Updates:</a:t>
            </a:r>
            <a:endParaRPr lang="en-US"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600" b="1" dirty="0" smtClean="0"/>
              <a:t>Volunteer Opportunities</a:t>
            </a:r>
          </a:p>
          <a:p>
            <a:pPr marL="742950" lvl="1" indent="-285750">
              <a:buFont typeface="Arial" panose="020B0604020202020204" pitchFamily="34" charset="0"/>
              <a:buChar char="•"/>
            </a:pPr>
            <a:r>
              <a:rPr lang="en-US" sz="1600" b="1" dirty="0" smtClean="0"/>
              <a:t>Mid-year Training </a:t>
            </a:r>
          </a:p>
          <a:p>
            <a:pPr marL="742950" lvl="1" indent="-285750">
              <a:buFont typeface="Arial" panose="020B0604020202020204" pitchFamily="34" charset="0"/>
              <a:buChar char="•"/>
            </a:pPr>
            <a:r>
              <a:rPr lang="en-US" sz="1600" b="1" dirty="0" smtClean="0"/>
              <a:t>End of the Year Banquet</a:t>
            </a:r>
          </a:p>
          <a:p>
            <a:pPr marL="742950" lvl="1" indent="-285750">
              <a:buFont typeface="Arial" panose="020B0604020202020204" pitchFamily="34" charset="0"/>
              <a:buChar char="•"/>
            </a:pPr>
            <a:r>
              <a:rPr lang="en-US" sz="1600" b="1" dirty="0" smtClean="0"/>
              <a:t>Data </a:t>
            </a:r>
            <a:r>
              <a:rPr lang="en-US" sz="1600" b="1" dirty="0"/>
              <a:t>entry – caseloads </a:t>
            </a:r>
            <a:r>
              <a:rPr lang="en-US" sz="1600" b="1" dirty="0" smtClean="0"/>
              <a:t>–Student pre-surveys</a:t>
            </a:r>
          </a:p>
          <a:p>
            <a:pPr marL="742950" lvl="1" indent="-285750">
              <a:buFont typeface="Arial" panose="020B0604020202020204" pitchFamily="34" charset="0"/>
              <a:buChar char="•"/>
            </a:pPr>
            <a:r>
              <a:rPr lang="en-US" sz="1600" b="1" dirty="0" smtClean="0"/>
              <a:t>Like us on Facebook, Follow us on Instagram and/or Twitter</a:t>
            </a:r>
            <a:endParaRPr lang="en-US" sz="1600" b="1" dirty="0"/>
          </a:p>
          <a:p>
            <a:pPr lvl="1"/>
            <a:endParaRPr lang="en-US" sz="1000" dirty="0" smtClean="0"/>
          </a:p>
          <a:p>
            <a:pPr marL="285750" indent="-285750">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Times New Roman" panose="02020603050405020304" pitchFamily="18" charset="0"/>
              </a:rPr>
              <a:t>Service Project Panel &amp; Reminders</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q"/>
            </a:pPr>
            <a:r>
              <a:rPr lang="en-US" b="1" dirty="0">
                <a:latin typeface="Calibri" panose="020F0502020204030204" pitchFamily="34" charset="0"/>
                <a:ea typeface="Calibri" panose="020F0502020204030204" pitchFamily="34" charset="0"/>
                <a:cs typeface="Times New Roman" panose="02020603050405020304" pitchFamily="18" charset="0"/>
              </a:rPr>
              <a:t>Letters from Teddy - Discussion / Partner Exercise </a:t>
            </a:r>
          </a:p>
          <a:p>
            <a:pPr marL="285750" indent="-285750">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Times New Roman" panose="02020603050405020304" pitchFamily="18" charset="0"/>
              </a:rPr>
              <a:t>Word Cloud</a:t>
            </a:r>
          </a:p>
          <a:p>
            <a:pPr marL="285750" indent="-285750">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Times New Roman" panose="02020603050405020304" pitchFamily="18" charset="0"/>
              </a:rPr>
              <a:t>The Do’s and Don’ts of Workplace Attire</a:t>
            </a:r>
          </a:p>
          <a:p>
            <a:pPr marL="285750" indent="-285750">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Times New Roman" panose="02020603050405020304" pitchFamily="18" charset="0"/>
              </a:rPr>
              <a:t>Questions</a:t>
            </a:r>
            <a:endParaRPr lang="en-US" sz="1400" dirty="0"/>
          </a:p>
        </p:txBody>
      </p:sp>
    </p:spTree>
    <p:extLst>
      <p:ext uri="{BB962C8B-B14F-4D97-AF65-F5344CB8AC3E}">
        <p14:creationId xmlns:p14="http://schemas.microsoft.com/office/powerpoint/2010/main" val="265309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152400" y="388307"/>
            <a:ext cx="8839200" cy="750847"/>
          </a:xfrm>
          <a:prstGeom prst="rect">
            <a:avLst/>
          </a:prstGeom>
        </p:spPr>
        <p:txBody>
          <a:bodyPr vert="horz" wrap="square" lIns="0" tIns="12065" rIns="0" bIns="0" rtlCol="0">
            <a:spAutoFit/>
          </a:bodyPr>
          <a:lstStyle/>
          <a:p>
            <a:pPr marL="12700" algn="ctr">
              <a:lnSpc>
                <a:spcPct val="100000"/>
              </a:lnSpc>
              <a:spcBef>
                <a:spcPts val="95"/>
              </a:spcBef>
            </a:pPr>
            <a:r>
              <a:rPr lang="en-US" sz="4800" spc="-25" dirty="0" smtClean="0">
                <a:latin typeface="Elephant" panose="02020904090505020303" pitchFamily="18" charset="0"/>
              </a:rPr>
              <a:t>Keep Up The Good Work!</a:t>
            </a:r>
            <a:endParaRPr sz="48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16386" name="Picture 2" descr="Image may contain: 1 person, smiling, sit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93" y="3472945"/>
            <a:ext cx="1927441" cy="2569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388" name="Picture 4" descr="Image may contain: 8 people, people smiling, crow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966" y="3725399"/>
            <a:ext cx="2524997" cy="2524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390" name="Picture 6" descr="Image may contain: 15 people, people smiling, people sit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2462" y="1371600"/>
            <a:ext cx="3593276" cy="2694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392" name="Picture 8" descr="Image may contain: 8 people, people smiling, selfie, closeup and indo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26" y="1371600"/>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394" name="Picture 10" descr="No automatic alt text availa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3200" y="4191000"/>
            <a:ext cx="2721477" cy="2041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398" name="Picture 14" descr="Image may contain: 5 people, people smiling, crowd and basketball cou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3308" y="1371600"/>
            <a:ext cx="2280559" cy="2280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6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152400" y="652485"/>
            <a:ext cx="8839200" cy="750847"/>
          </a:xfrm>
          <a:prstGeom prst="rect">
            <a:avLst/>
          </a:prstGeom>
        </p:spPr>
        <p:txBody>
          <a:bodyPr vert="horz" wrap="square" lIns="0" tIns="12065" rIns="0" bIns="0" rtlCol="0">
            <a:spAutoFit/>
          </a:bodyPr>
          <a:lstStyle/>
          <a:p>
            <a:pPr marL="12700" algn="ctr">
              <a:lnSpc>
                <a:spcPct val="100000"/>
              </a:lnSpc>
              <a:spcBef>
                <a:spcPts val="95"/>
              </a:spcBef>
            </a:pPr>
            <a:r>
              <a:rPr lang="en-US" sz="4800" spc="-25" dirty="0" smtClean="0">
                <a:latin typeface="Elephant" panose="02020904090505020303" pitchFamily="18" charset="0"/>
              </a:rPr>
              <a:t>Please Reach Out!</a:t>
            </a:r>
            <a:endParaRPr sz="48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sp>
        <p:nvSpPr>
          <p:cNvPr id="7" name="object 8"/>
          <p:cNvSpPr txBox="1"/>
          <p:nvPr/>
        </p:nvSpPr>
        <p:spPr>
          <a:xfrm>
            <a:off x="762000" y="2133600"/>
            <a:ext cx="7480299" cy="4296946"/>
          </a:xfrm>
          <a:prstGeom prst="rect">
            <a:avLst/>
          </a:prstGeom>
        </p:spPr>
        <p:txBody>
          <a:bodyPr vert="horz" wrap="square" lIns="0" tIns="12065" rIns="0" bIns="0" rtlCol="0">
            <a:spAutoFit/>
          </a:bodyPr>
          <a:lstStyle/>
          <a:p>
            <a:pPr marL="12700" marR="531495" algn="ctr">
              <a:lnSpc>
                <a:spcPct val="100000"/>
              </a:lnSpc>
              <a:spcBef>
                <a:spcPts val="95"/>
              </a:spcBef>
            </a:pPr>
            <a:r>
              <a:rPr sz="3600" b="1" i="1" spc="-30" dirty="0" err="1">
                <a:latin typeface="Calibri"/>
                <a:cs typeface="Calibri"/>
              </a:rPr>
              <a:t>LaTonia</a:t>
            </a:r>
            <a:r>
              <a:rPr sz="3600" b="1" i="1" spc="-30" dirty="0">
                <a:latin typeface="Calibri"/>
                <a:cs typeface="Calibri"/>
              </a:rPr>
              <a:t> </a:t>
            </a:r>
            <a:r>
              <a:rPr sz="3600" b="1" i="1" spc="-5" dirty="0" smtClean="0">
                <a:latin typeface="Calibri"/>
                <a:cs typeface="Calibri"/>
              </a:rPr>
              <a:t>Naylor </a:t>
            </a:r>
            <a:r>
              <a:rPr sz="3600" b="1" i="1" u="heavy" spc="-10" dirty="0">
                <a:solidFill>
                  <a:srgbClr val="A20000"/>
                </a:solidFill>
                <a:uFill>
                  <a:solidFill>
                    <a:srgbClr val="0000FF"/>
                  </a:solidFill>
                </a:uFill>
                <a:latin typeface="Calibri"/>
                <a:cs typeface="Calibri"/>
                <a:hlinkClick r:id="rId4"/>
              </a:rPr>
              <a:t>l</a:t>
            </a:r>
            <a:r>
              <a:rPr sz="3600" b="1" i="1" u="heavy" spc="-5" dirty="0">
                <a:solidFill>
                  <a:srgbClr val="A20000"/>
                </a:solidFill>
                <a:uFill>
                  <a:solidFill>
                    <a:srgbClr val="0000FF"/>
                  </a:solidFill>
                </a:uFill>
                <a:latin typeface="Calibri"/>
                <a:cs typeface="Calibri"/>
                <a:hlinkClick r:id="rId4"/>
              </a:rPr>
              <a:t>nay</a:t>
            </a:r>
            <a:r>
              <a:rPr sz="3600" b="1" i="1" u="heavy" spc="-10" dirty="0">
                <a:solidFill>
                  <a:srgbClr val="A20000"/>
                </a:solidFill>
                <a:uFill>
                  <a:solidFill>
                    <a:srgbClr val="0000FF"/>
                  </a:solidFill>
                </a:uFill>
                <a:latin typeface="Calibri"/>
                <a:cs typeface="Calibri"/>
                <a:hlinkClick r:id="rId4"/>
              </a:rPr>
              <a:t>l</a:t>
            </a:r>
            <a:r>
              <a:rPr sz="3600" b="1" i="1" u="heavy" spc="-5" dirty="0">
                <a:solidFill>
                  <a:srgbClr val="A20000"/>
                </a:solidFill>
                <a:uFill>
                  <a:solidFill>
                    <a:srgbClr val="0000FF"/>
                  </a:solidFill>
                </a:uFill>
                <a:latin typeface="Calibri"/>
                <a:cs typeface="Calibri"/>
                <a:hlinkClick r:id="rId4"/>
              </a:rPr>
              <a:t>o</a:t>
            </a:r>
            <a:r>
              <a:rPr sz="3600" b="1" i="1" u="heavy" spc="-10" dirty="0">
                <a:solidFill>
                  <a:srgbClr val="A20000"/>
                </a:solidFill>
                <a:uFill>
                  <a:solidFill>
                    <a:srgbClr val="0000FF"/>
                  </a:solidFill>
                </a:uFill>
                <a:latin typeface="Calibri"/>
                <a:cs typeface="Calibri"/>
                <a:hlinkClick r:id="rId4"/>
              </a:rPr>
              <a:t>r</a:t>
            </a:r>
            <a:r>
              <a:rPr sz="3600" b="1" i="1" u="heavy" spc="-5" dirty="0">
                <a:solidFill>
                  <a:srgbClr val="A20000"/>
                </a:solidFill>
                <a:uFill>
                  <a:solidFill>
                    <a:srgbClr val="0000FF"/>
                  </a:solidFill>
                </a:uFill>
                <a:latin typeface="Calibri"/>
                <a:cs typeface="Calibri"/>
                <a:hlinkClick r:id="rId4"/>
              </a:rPr>
              <a:t>@</a:t>
            </a:r>
            <a:r>
              <a:rPr sz="3600" b="1" i="1" u="heavy" spc="-10" dirty="0">
                <a:solidFill>
                  <a:srgbClr val="A20000"/>
                </a:solidFill>
                <a:uFill>
                  <a:solidFill>
                    <a:srgbClr val="0000FF"/>
                  </a:solidFill>
                </a:uFill>
                <a:latin typeface="Calibri"/>
                <a:cs typeface="Calibri"/>
                <a:hlinkClick r:id="rId4"/>
              </a:rPr>
              <a:t>s</a:t>
            </a:r>
            <a:r>
              <a:rPr sz="3600" b="1" i="1" u="heavy" spc="-5" dirty="0">
                <a:solidFill>
                  <a:srgbClr val="A20000"/>
                </a:solidFill>
                <a:uFill>
                  <a:solidFill>
                    <a:srgbClr val="0000FF"/>
                  </a:solidFill>
                </a:uFill>
                <a:latin typeface="Calibri"/>
                <a:cs typeface="Calibri"/>
                <a:hlinkClick r:id="rId4"/>
              </a:rPr>
              <a:t>p</a:t>
            </a:r>
            <a:r>
              <a:rPr sz="3600" b="1" i="1" u="heavy" spc="-10" dirty="0">
                <a:solidFill>
                  <a:srgbClr val="A20000"/>
                </a:solidFill>
                <a:uFill>
                  <a:solidFill>
                    <a:srgbClr val="0000FF"/>
                  </a:solidFill>
                </a:uFill>
                <a:latin typeface="Calibri"/>
                <a:cs typeface="Calibri"/>
                <a:hlinkClick r:id="rId4"/>
              </a:rPr>
              <a:t>ri</a:t>
            </a:r>
            <a:r>
              <a:rPr sz="3600" b="1" i="1" u="heavy" spc="-5" dirty="0">
                <a:solidFill>
                  <a:srgbClr val="A20000"/>
                </a:solidFill>
                <a:uFill>
                  <a:solidFill>
                    <a:srgbClr val="0000FF"/>
                  </a:solidFill>
                </a:uFill>
                <a:latin typeface="Calibri"/>
                <a:cs typeface="Calibri"/>
                <a:hlinkClick r:id="rId4"/>
              </a:rPr>
              <a:t>ngf</a:t>
            </a:r>
            <a:r>
              <a:rPr sz="3600" b="1" i="1" u="heavy" spc="-10" dirty="0">
                <a:solidFill>
                  <a:srgbClr val="A20000"/>
                </a:solidFill>
                <a:uFill>
                  <a:solidFill>
                    <a:srgbClr val="0000FF"/>
                  </a:solidFill>
                </a:uFill>
                <a:latin typeface="Calibri"/>
                <a:cs typeface="Calibri"/>
                <a:hlinkClick r:id="rId4"/>
              </a:rPr>
              <a:t>iel</a:t>
            </a:r>
            <a:r>
              <a:rPr sz="3600" b="1" i="1" u="heavy" spc="-5" dirty="0">
                <a:solidFill>
                  <a:srgbClr val="A20000"/>
                </a:solidFill>
                <a:uFill>
                  <a:solidFill>
                    <a:srgbClr val="0000FF"/>
                  </a:solidFill>
                </a:uFill>
                <a:latin typeface="Calibri"/>
                <a:cs typeface="Calibri"/>
                <a:hlinkClick r:id="rId4"/>
              </a:rPr>
              <a:t>d</a:t>
            </a:r>
            <a:r>
              <a:rPr sz="3600" b="1" i="1" u="heavy" spc="-30" dirty="0">
                <a:solidFill>
                  <a:srgbClr val="A20000"/>
                </a:solidFill>
                <a:uFill>
                  <a:solidFill>
                    <a:srgbClr val="0000FF"/>
                  </a:solidFill>
                </a:uFill>
                <a:latin typeface="Calibri"/>
                <a:cs typeface="Calibri"/>
                <a:hlinkClick r:id="rId4"/>
              </a:rPr>
              <a:t>c</a:t>
            </a:r>
            <a:r>
              <a:rPr sz="3600" b="1" i="1" u="heavy" spc="-5" dirty="0">
                <a:solidFill>
                  <a:srgbClr val="A20000"/>
                </a:solidFill>
                <a:uFill>
                  <a:solidFill>
                    <a:srgbClr val="0000FF"/>
                  </a:solidFill>
                </a:uFill>
                <a:latin typeface="Calibri"/>
                <a:cs typeface="Calibri"/>
                <a:hlinkClick r:id="rId4"/>
              </a:rPr>
              <a:t>o</a:t>
            </a:r>
            <a:r>
              <a:rPr sz="3600" b="1" i="1" u="heavy" spc="-10" dirty="0">
                <a:solidFill>
                  <a:srgbClr val="A20000"/>
                </a:solidFill>
                <a:uFill>
                  <a:solidFill>
                    <a:srgbClr val="0000FF"/>
                  </a:solidFill>
                </a:uFill>
                <a:latin typeface="Calibri"/>
                <a:cs typeface="Calibri"/>
                <a:hlinkClick r:id="rId4"/>
              </a:rPr>
              <a:t>lle</a:t>
            </a:r>
            <a:r>
              <a:rPr sz="3600" b="1" i="1" u="heavy" spc="-5" dirty="0">
                <a:solidFill>
                  <a:srgbClr val="A20000"/>
                </a:solidFill>
                <a:uFill>
                  <a:solidFill>
                    <a:srgbClr val="0000FF"/>
                  </a:solidFill>
                </a:uFill>
                <a:latin typeface="Calibri"/>
                <a:cs typeface="Calibri"/>
                <a:hlinkClick r:id="rId4"/>
              </a:rPr>
              <a:t>g</a:t>
            </a:r>
            <a:r>
              <a:rPr sz="3600" b="1" i="1" u="heavy" spc="-10" dirty="0">
                <a:solidFill>
                  <a:srgbClr val="A20000"/>
                </a:solidFill>
                <a:uFill>
                  <a:solidFill>
                    <a:srgbClr val="0000FF"/>
                  </a:solidFill>
                </a:uFill>
                <a:latin typeface="Calibri"/>
                <a:cs typeface="Calibri"/>
                <a:hlinkClick r:id="rId4"/>
              </a:rPr>
              <a:t>e</a:t>
            </a:r>
            <a:r>
              <a:rPr sz="3600" b="1" i="1" u="heavy" dirty="0">
                <a:solidFill>
                  <a:srgbClr val="A20000"/>
                </a:solidFill>
                <a:uFill>
                  <a:solidFill>
                    <a:srgbClr val="0000FF"/>
                  </a:solidFill>
                </a:uFill>
                <a:latin typeface="Calibri"/>
                <a:cs typeface="Calibri"/>
                <a:hlinkClick r:id="rId4"/>
              </a:rPr>
              <a:t>.</a:t>
            </a:r>
            <a:r>
              <a:rPr sz="3600" b="1" i="1" u="heavy" spc="-10" dirty="0">
                <a:solidFill>
                  <a:srgbClr val="A20000"/>
                </a:solidFill>
                <a:uFill>
                  <a:solidFill>
                    <a:srgbClr val="0000FF"/>
                  </a:solidFill>
                </a:uFill>
                <a:latin typeface="Calibri"/>
                <a:cs typeface="Calibri"/>
                <a:hlinkClick r:id="rId4"/>
              </a:rPr>
              <a:t>e</a:t>
            </a:r>
            <a:r>
              <a:rPr sz="3600" b="1" i="1" u="heavy" spc="-5" dirty="0">
                <a:solidFill>
                  <a:srgbClr val="A20000"/>
                </a:solidFill>
                <a:uFill>
                  <a:solidFill>
                    <a:srgbClr val="0000FF"/>
                  </a:solidFill>
                </a:uFill>
                <a:latin typeface="Calibri"/>
                <a:cs typeface="Calibri"/>
                <a:hlinkClick r:id="rId4"/>
              </a:rPr>
              <a:t>du </a:t>
            </a:r>
            <a:r>
              <a:rPr sz="3600" b="1" i="1" spc="-5" dirty="0">
                <a:solidFill>
                  <a:srgbClr val="0000FF"/>
                </a:solidFill>
                <a:latin typeface="Calibri"/>
                <a:cs typeface="Calibri"/>
              </a:rPr>
              <a:t> </a:t>
            </a:r>
            <a:endParaRPr lang="en-US" sz="3600" b="1" i="1" spc="-5" dirty="0" smtClean="0">
              <a:solidFill>
                <a:srgbClr val="0000FF"/>
              </a:solidFill>
              <a:latin typeface="Calibri"/>
              <a:cs typeface="Calibri"/>
            </a:endParaRPr>
          </a:p>
          <a:p>
            <a:pPr marL="12700" marR="531495" algn="ctr">
              <a:lnSpc>
                <a:spcPct val="100000"/>
              </a:lnSpc>
              <a:spcBef>
                <a:spcPts val="95"/>
              </a:spcBef>
            </a:pPr>
            <a:r>
              <a:rPr sz="3600" b="1" i="1" spc="-10" dirty="0" smtClean="0">
                <a:latin typeface="Calibri"/>
                <a:cs typeface="Calibri"/>
              </a:rPr>
              <a:t>413-748-3610</a:t>
            </a:r>
            <a:endParaRPr sz="3600" dirty="0">
              <a:latin typeface="Calibri"/>
              <a:cs typeface="Calibri"/>
            </a:endParaRPr>
          </a:p>
          <a:p>
            <a:pPr algn="ctr">
              <a:lnSpc>
                <a:spcPct val="100000"/>
              </a:lnSpc>
              <a:spcBef>
                <a:spcPts val="35"/>
              </a:spcBef>
            </a:pPr>
            <a:endParaRPr sz="4000" dirty="0">
              <a:latin typeface="Times New Roman"/>
              <a:cs typeface="Times New Roman"/>
            </a:endParaRPr>
          </a:p>
          <a:p>
            <a:pPr marL="12700" marR="5080" algn="ctr">
              <a:lnSpc>
                <a:spcPct val="120000"/>
              </a:lnSpc>
            </a:pPr>
            <a:r>
              <a:rPr sz="3600" b="1" spc="-5" dirty="0">
                <a:latin typeface="Calibri"/>
                <a:cs typeface="Calibri"/>
              </a:rPr>
              <a:t>Murielle </a:t>
            </a:r>
            <a:r>
              <a:rPr sz="3600" b="1" spc="-10" dirty="0">
                <a:latin typeface="Calibri"/>
                <a:cs typeface="Calibri"/>
              </a:rPr>
              <a:t>Georges  </a:t>
            </a:r>
            <a:r>
              <a:rPr sz="3600" b="1" i="1" u="heavy" spc="-10" dirty="0">
                <a:solidFill>
                  <a:srgbClr val="0000FF"/>
                </a:solidFill>
                <a:uFill>
                  <a:solidFill>
                    <a:srgbClr val="0000FF"/>
                  </a:solidFill>
                </a:uFill>
                <a:latin typeface="Calibri"/>
                <a:cs typeface="Calibri"/>
                <a:hlinkClick r:id="rId5"/>
              </a:rPr>
              <a:t>mgeorges4@springfieldcollege.edu</a:t>
            </a:r>
            <a:r>
              <a:rPr sz="3600" b="1" u="heavy" spc="-10" dirty="0">
                <a:solidFill>
                  <a:srgbClr val="0000FF"/>
                </a:solidFill>
                <a:uFill>
                  <a:solidFill>
                    <a:srgbClr val="0000FF"/>
                  </a:solidFill>
                </a:uFill>
                <a:latin typeface="Calibri"/>
                <a:cs typeface="Calibri"/>
                <a:hlinkClick r:id="rId5"/>
              </a:rPr>
              <a:t> </a:t>
            </a:r>
            <a:r>
              <a:rPr sz="3600" b="1" spc="-10" dirty="0">
                <a:solidFill>
                  <a:srgbClr val="0000FF"/>
                </a:solidFill>
                <a:latin typeface="Calibri"/>
                <a:cs typeface="Calibri"/>
              </a:rPr>
              <a:t> </a:t>
            </a:r>
            <a:endParaRPr lang="en-US" sz="3600" b="1" spc="-10" dirty="0" smtClean="0">
              <a:solidFill>
                <a:srgbClr val="0000FF"/>
              </a:solidFill>
              <a:latin typeface="Calibri"/>
              <a:cs typeface="Calibri"/>
            </a:endParaRPr>
          </a:p>
          <a:p>
            <a:pPr marL="12700" marR="5080" algn="ctr">
              <a:lnSpc>
                <a:spcPct val="120000"/>
              </a:lnSpc>
            </a:pPr>
            <a:r>
              <a:rPr sz="3600" b="1" spc="-10" dirty="0" smtClean="0">
                <a:latin typeface="Calibri"/>
                <a:cs typeface="Calibri"/>
              </a:rPr>
              <a:t>413-748-3403</a:t>
            </a:r>
            <a:endParaRPr sz="3600" dirty="0">
              <a:latin typeface="Calibri"/>
              <a:cs typeface="Calibri"/>
            </a:endParaRPr>
          </a:p>
        </p:txBody>
      </p:sp>
    </p:spTree>
    <p:extLst>
      <p:ext uri="{BB962C8B-B14F-4D97-AF65-F5344CB8AC3E}">
        <p14:creationId xmlns:p14="http://schemas.microsoft.com/office/powerpoint/2010/main" val="49108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628650" y="652485"/>
            <a:ext cx="7886700" cy="750847"/>
          </a:xfrm>
          <a:prstGeom prst="rect">
            <a:avLst/>
          </a:prstGeom>
        </p:spPr>
        <p:txBody>
          <a:bodyPr vert="horz" wrap="square" lIns="0" tIns="12065" rIns="0" bIns="0" rtlCol="0">
            <a:spAutoFit/>
          </a:bodyPr>
          <a:lstStyle/>
          <a:p>
            <a:pPr marL="12700">
              <a:lnSpc>
                <a:spcPct val="100000"/>
              </a:lnSpc>
              <a:spcBef>
                <a:spcPts val="95"/>
              </a:spcBef>
            </a:pPr>
            <a:r>
              <a:rPr lang="en-US" sz="4800" spc="-25" dirty="0" smtClean="0">
                <a:latin typeface="Elephant" panose="02020904090505020303" pitchFamily="18" charset="0"/>
              </a:rPr>
              <a:t>Member Updates</a:t>
            </a:r>
            <a:endParaRPr sz="4800" spc="-25" dirty="0">
              <a:latin typeface="Elephant" panose="02020904090505020303" pitchFamily="18" charset="0"/>
            </a:endParaRPr>
          </a:p>
        </p:txBody>
      </p:sp>
      <p:sp>
        <p:nvSpPr>
          <p:cNvPr id="4" name="Rectangle 3"/>
          <p:cNvSpPr/>
          <p:nvPr/>
        </p:nvSpPr>
        <p:spPr>
          <a:xfrm>
            <a:off x="533400" y="1524000"/>
            <a:ext cx="8610600" cy="5201552"/>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US" sz="2000" dirty="0" smtClean="0">
                <a:effectLst/>
                <a:latin typeface="Segoe UI" panose="020B0502040204020203" pitchFamily="34" charset="0"/>
                <a:ea typeface="Calibri" panose="020F0502020204030204" pitchFamily="34" charset="0"/>
                <a:cs typeface="Segoe UI" panose="020B0502040204020203" pitchFamily="34" charset="0"/>
              </a:rPr>
              <a:t>Volunteer Opportunities </a:t>
            </a:r>
          </a:p>
          <a:p>
            <a:pPr marL="800100" marR="0" lvl="1" indent="-342900">
              <a:lnSpc>
                <a:spcPct val="107000"/>
              </a:lnSpc>
              <a:spcBef>
                <a:spcPts val="0"/>
              </a:spcBef>
              <a:spcAft>
                <a:spcPts val="0"/>
              </a:spcAft>
              <a:buFont typeface="Arial" panose="020B0604020202020204" pitchFamily="34" charset="0"/>
              <a:buChar char="•"/>
            </a:pPr>
            <a:r>
              <a:rPr lang="en-US" sz="1900" dirty="0" smtClean="0">
                <a:effectLst/>
                <a:latin typeface="Segoe UI" panose="020B0502040204020203" pitchFamily="34" charset="0"/>
                <a:ea typeface="Calibri" panose="020F0502020204030204" pitchFamily="34" charset="0"/>
                <a:cs typeface="Segoe UI" panose="020B0502040204020203" pitchFamily="34" charset="0"/>
              </a:rPr>
              <a:t>Add to your service hours</a:t>
            </a:r>
          </a:p>
          <a:p>
            <a:pPr marL="800100" marR="0" lvl="1" indent="-342900">
              <a:lnSpc>
                <a:spcPct val="107000"/>
              </a:lnSpc>
              <a:spcBef>
                <a:spcPts val="0"/>
              </a:spcBef>
              <a:spcAft>
                <a:spcPts val="0"/>
              </a:spcAft>
              <a:buFont typeface="Arial" panose="020B0604020202020204" pitchFamily="34" charset="0"/>
              <a:buChar char="•"/>
            </a:pPr>
            <a:r>
              <a:rPr lang="en-US" sz="1900" dirty="0" smtClean="0">
                <a:effectLst/>
                <a:latin typeface="Segoe UI" panose="020B0502040204020203" pitchFamily="34" charset="0"/>
                <a:ea typeface="Calibri" panose="020F0502020204030204" pitchFamily="34" charset="0"/>
                <a:cs typeface="Segoe UI" panose="020B0502040204020203" pitchFamily="34" charset="0"/>
              </a:rPr>
              <a:t>Upcoming Opportunities</a:t>
            </a:r>
          </a:p>
          <a:p>
            <a:pPr marL="1257300" lvl="2" indent="-342900">
              <a:lnSpc>
                <a:spcPct val="107000"/>
              </a:lnSpc>
              <a:buFont typeface="Arial" panose="020B0604020202020204" pitchFamily="34" charset="0"/>
              <a:buChar char="•"/>
            </a:pPr>
            <a:r>
              <a:rPr lang="en-US" sz="1900" i="1" dirty="0" smtClean="0">
                <a:latin typeface="Segoe UI" panose="020B0502040204020203" pitchFamily="34" charset="0"/>
                <a:cs typeface="Segoe UI" panose="020B0502040204020203" pitchFamily="34" charset="0"/>
              </a:rPr>
              <a:t>Holy </a:t>
            </a:r>
            <a:r>
              <a:rPr lang="en-US" sz="1900" i="1" dirty="0">
                <a:latin typeface="Segoe UI" panose="020B0502040204020203" pitchFamily="34" charset="0"/>
                <a:cs typeface="Segoe UI" panose="020B0502040204020203" pitchFamily="34" charset="0"/>
              </a:rPr>
              <a:t>Redeemer Cathedral </a:t>
            </a:r>
            <a:r>
              <a:rPr lang="en-US" sz="1900" dirty="0">
                <a:latin typeface="Segoe UI" panose="020B0502040204020203" pitchFamily="34" charset="0"/>
                <a:cs typeface="Segoe UI" panose="020B0502040204020203" pitchFamily="34" charset="0"/>
              </a:rPr>
              <a:t>in Springfield, MA is in need of volunteers to help with gift wrapping toys for children in local shelters/group homes, etc.  If anyone is interested, contact </a:t>
            </a:r>
            <a:r>
              <a:rPr lang="en-US" sz="1900" dirty="0" err="1">
                <a:latin typeface="Segoe UI" panose="020B0502040204020203" pitchFamily="34" charset="0"/>
                <a:cs typeface="Segoe UI" panose="020B0502040204020203" pitchFamily="34" charset="0"/>
              </a:rPr>
              <a:t>LaTonia</a:t>
            </a:r>
            <a:r>
              <a:rPr lang="en-US" sz="1900" dirty="0">
                <a:latin typeface="Segoe UI" panose="020B0502040204020203" pitchFamily="34" charset="0"/>
                <a:cs typeface="Segoe UI" panose="020B0502040204020203" pitchFamily="34" charset="0"/>
              </a:rPr>
              <a:t> Naylor (</a:t>
            </a:r>
            <a:r>
              <a:rPr lang="en-US" sz="1900" u="sng" dirty="0" smtClean="0">
                <a:latin typeface="Segoe UI" panose="020B0502040204020203" pitchFamily="34" charset="0"/>
                <a:cs typeface="Segoe UI" panose="020B0502040204020203" pitchFamily="34" charset="0"/>
                <a:hlinkClick r:id="rId4"/>
              </a:rPr>
              <a:t>lnaylor@springfieldcollege.edu</a:t>
            </a:r>
            <a:r>
              <a:rPr lang="en-US" sz="1900" dirty="0" smtClean="0">
                <a:latin typeface="Segoe UI" panose="020B0502040204020203" pitchFamily="34" charset="0"/>
                <a:cs typeface="Segoe UI" panose="020B0502040204020203" pitchFamily="34" charset="0"/>
              </a:rPr>
              <a:t>)</a:t>
            </a:r>
          </a:p>
          <a:p>
            <a:pPr marL="1257300" lvl="2" indent="-342900">
              <a:lnSpc>
                <a:spcPct val="107000"/>
              </a:lnSpc>
              <a:buFont typeface="Arial" panose="020B0604020202020204" pitchFamily="34" charset="0"/>
              <a:buChar char="•"/>
            </a:pPr>
            <a:r>
              <a:rPr lang="en-US" sz="1900" i="1" dirty="0" smtClean="0">
                <a:latin typeface="Segoe UI" panose="020B0502040204020203" pitchFamily="34" charset="0"/>
                <a:cs typeface="Segoe UI" panose="020B0502040204020203" pitchFamily="34" charset="0"/>
              </a:rPr>
              <a:t>Springfield </a:t>
            </a:r>
            <a:r>
              <a:rPr lang="en-US" sz="1900" i="1" dirty="0">
                <a:latin typeface="Segoe UI" panose="020B0502040204020203" pitchFamily="34" charset="0"/>
                <a:cs typeface="Segoe UI" panose="020B0502040204020203" pitchFamily="34" charset="0"/>
              </a:rPr>
              <a:t>College Women’s Basketball Tournament </a:t>
            </a:r>
            <a:r>
              <a:rPr lang="en-US" sz="1900" dirty="0">
                <a:latin typeface="Segoe UI" panose="020B0502040204020203" pitchFamily="34" charset="0"/>
                <a:cs typeface="Segoe UI" panose="020B0502040204020203" pitchFamily="34" charset="0"/>
              </a:rPr>
              <a:t>on Jan. 8 - 10:15 a.m. to 2 p.m. Volunteers are needed to help serve pizza, water, snacks, pencils to elementary students, as well as assist with clean up, </a:t>
            </a:r>
            <a:r>
              <a:rPr lang="en-US" sz="1900" dirty="0" smtClean="0">
                <a:latin typeface="Segoe UI" panose="020B0502040204020203" pitchFamily="34" charset="0"/>
                <a:cs typeface="Segoe UI" panose="020B0502040204020203" pitchFamily="34" charset="0"/>
              </a:rPr>
              <a:t>etc.</a:t>
            </a:r>
          </a:p>
          <a:p>
            <a:pPr marL="1257300" lvl="2" indent="-342900">
              <a:lnSpc>
                <a:spcPct val="107000"/>
              </a:lnSpc>
              <a:buFont typeface="Arial" panose="020B0604020202020204" pitchFamily="34" charset="0"/>
              <a:buChar char="•"/>
            </a:pPr>
            <a:r>
              <a:rPr lang="en-US" sz="1900" i="1" dirty="0" smtClean="0">
                <a:latin typeface="Segoe UI" panose="020B0502040204020203" pitchFamily="34" charset="0"/>
                <a:cs typeface="Segoe UI" panose="020B0502040204020203" pitchFamily="34" charset="0"/>
              </a:rPr>
              <a:t>United </a:t>
            </a:r>
            <a:r>
              <a:rPr lang="en-US" sz="1900" i="1" dirty="0">
                <a:latin typeface="Segoe UI" panose="020B0502040204020203" pitchFamily="34" charset="0"/>
                <a:cs typeface="Segoe UI" panose="020B0502040204020203" pitchFamily="34" charset="0"/>
              </a:rPr>
              <a:t>Way of Pioneer </a:t>
            </a:r>
            <a:r>
              <a:rPr lang="en-US" sz="1900" i="1" dirty="0" smtClean="0">
                <a:latin typeface="Segoe UI" panose="020B0502040204020203" pitchFamily="34" charset="0"/>
                <a:cs typeface="Segoe UI" panose="020B0502040204020203" pitchFamily="34" charset="0"/>
              </a:rPr>
              <a:t>Valley</a:t>
            </a:r>
            <a:r>
              <a:rPr lang="en-US" sz="1900" dirty="0">
                <a:latin typeface="Segoe UI" panose="020B0502040204020203" pitchFamily="34" charset="0"/>
                <a:cs typeface="Segoe UI" panose="020B0502040204020203" pitchFamily="34" charset="0"/>
              </a:rPr>
              <a:t> </a:t>
            </a:r>
            <a:r>
              <a:rPr lang="en-US" sz="1900" dirty="0" smtClean="0">
                <a:latin typeface="Segoe UI" panose="020B0502040204020203" pitchFamily="34" charset="0"/>
                <a:cs typeface="Segoe UI" panose="020B0502040204020203" pitchFamily="34" charset="0"/>
              </a:rPr>
              <a:t>- Find </a:t>
            </a:r>
            <a:r>
              <a:rPr lang="en-US" sz="1900" dirty="0">
                <a:latin typeface="Segoe UI" panose="020B0502040204020203" pitchFamily="34" charset="0"/>
                <a:cs typeface="Segoe UI" panose="020B0502040204020203" pitchFamily="34" charset="0"/>
              </a:rPr>
              <a:t>volunteer opportunities through their portal: </a:t>
            </a:r>
          </a:p>
          <a:p>
            <a:pPr marL="342900" indent="-342900">
              <a:buFont typeface="Arial" panose="020B0604020202020204" pitchFamily="34" charset="0"/>
              <a:buChar char="•"/>
            </a:pPr>
            <a:r>
              <a:rPr lang="en-US" sz="1900" dirty="0">
                <a:latin typeface="Segoe UI" panose="020B0502040204020203" pitchFamily="34" charset="0"/>
                <a:cs typeface="Segoe UI" panose="020B0502040204020203" pitchFamily="34" charset="0"/>
              </a:rPr>
              <a:t>            </a:t>
            </a:r>
            <a:r>
              <a:rPr lang="en-US" sz="1900" dirty="0" smtClean="0">
                <a:latin typeface="Segoe UI" panose="020B0502040204020203" pitchFamily="34" charset="0"/>
                <a:cs typeface="Segoe UI" panose="020B0502040204020203" pitchFamily="34" charset="0"/>
              </a:rPr>
              <a:t>           </a:t>
            </a:r>
            <a:r>
              <a:rPr lang="en-US" sz="1900" u="sng" dirty="0" smtClean="0">
                <a:solidFill>
                  <a:srgbClr val="0033CC"/>
                </a:solidFill>
                <a:latin typeface="Segoe UI" panose="020B0502040204020203" pitchFamily="34" charset="0"/>
                <a:cs typeface="Segoe UI" panose="020B0502040204020203" pitchFamily="34" charset="0"/>
                <a:hlinkClick r:id="rId5"/>
              </a:rPr>
              <a:t>https</a:t>
            </a:r>
            <a:r>
              <a:rPr lang="en-US" sz="1900" u="sng" dirty="0">
                <a:solidFill>
                  <a:srgbClr val="0033CC"/>
                </a:solidFill>
                <a:latin typeface="Segoe UI" panose="020B0502040204020203" pitchFamily="34" charset="0"/>
                <a:cs typeface="Segoe UI" panose="020B0502040204020203" pitchFamily="34" charset="0"/>
                <a:hlinkClick r:id="rId5"/>
              </a:rPr>
              <a:t>://uwpv.galaxydigital.com</a:t>
            </a:r>
            <a:r>
              <a:rPr lang="en-US" sz="1900" u="sng" dirty="0" smtClean="0">
                <a:solidFill>
                  <a:srgbClr val="0033CC"/>
                </a:solidFill>
                <a:latin typeface="Segoe UI" panose="020B0502040204020203" pitchFamily="34" charset="0"/>
                <a:cs typeface="Segoe UI" panose="020B0502040204020203" pitchFamily="34" charset="0"/>
                <a:hlinkClick r:id="rId5"/>
              </a:rPr>
              <a:t>/</a:t>
            </a:r>
            <a:endParaRPr lang="en-US" sz="1900" u="sng" dirty="0" smtClean="0">
              <a:solidFill>
                <a:srgbClr val="0033CC"/>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700" u="sng" dirty="0">
              <a:solidFill>
                <a:srgbClr val="0033CC"/>
              </a:solidFill>
              <a:latin typeface="+mj-lt"/>
            </a:endParaRPr>
          </a:p>
          <a:p>
            <a:pPr marL="342900" marR="0" lvl="0" indent="-342900">
              <a:lnSpc>
                <a:spcPct val="107000"/>
              </a:lnSpc>
              <a:spcBef>
                <a:spcPts val="0"/>
              </a:spcBef>
              <a:spcAft>
                <a:spcPts val="0"/>
              </a:spcAft>
              <a:buFont typeface="Arial" panose="020B0604020202020204" pitchFamily="34" charset="0"/>
              <a:buChar char="•"/>
            </a:pPr>
            <a:r>
              <a:rPr lang="en-US" sz="1900" i="1"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Mid-year </a:t>
            </a:r>
            <a:r>
              <a:rPr lang="en-US" sz="1900" i="1" dirty="0">
                <a:solidFill>
                  <a:srgbClr val="C00000"/>
                </a:solidFill>
                <a:latin typeface="Segoe UI" panose="020B0502040204020203" pitchFamily="34" charset="0"/>
                <a:ea typeface="Calibri" panose="020F0502020204030204" pitchFamily="34" charset="0"/>
                <a:cs typeface="Segoe UI" panose="020B0502040204020203" pitchFamily="34" charset="0"/>
              </a:rPr>
              <a:t>Training </a:t>
            </a:r>
            <a:r>
              <a:rPr lang="en-US" sz="1900" i="1"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January 11, 2019, 8:30AM </a:t>
            </a:r>
            <a:r>
              <a:rPr lang="en-US" sz="1900" i="1" dirty="0">
                <a:solidFill>
                  <a:srgbClr val="C00000"/>
                </a:solidFill>
                <a:latin typeface="Segoe UI" panose="020B0502040204020203" pitchFamily="34" charset="0"/>
                <a:ea typeface="Calibri" panose="020F0502020204030204" pitchFamily="34" charset="0"/>
                <a:cs typeface="Segoe UI" panose="020B0502040204020203" pitchFamily="34" charset="0"/>
              </a:rPr>
              <a:t>– </a:t>
            </a:r>
            <a:r>
              <a:rPr lang="en-US" sz="1900" i="1" dirty="0" smtClean="0">
                <a:solidFill>
                  <a:srgbClr val="C00000"/>
                </a:solidFill>
                <a:latin typeface="Segoe UI" panose="020B0502040204020203" pitchFamily="34" charset="0"/>
                <a:ea typeface="Calibri" panose="020F0502020204030204" pitchFamily="34" charset="0"/>
                <a:cs typeface="Segoe UI" panose="020B0502040204020203" pitchFamily="34" charset="0"/>
              </a:rPr>
              <a:t>4PM</a:t>
            </a:r>
          </a:p>
          <a:p>
            <a:pPr marL="342900" indent="-342900">
              <a:lnSpc>
                <a:spcPct val="107000"/>
              </a:lnSpc>
              <a:buFont typeface="Arial" panose="020B0604020202020204" pitchFamily="34" charset="0"/>
              <a:buChar char="•"/>
            </a:pPr>
            <a:r>
              <a:rPr lang="en-US" sz="1900" i="1" dirty="0">
                <a:solidFill>
                  <a:srgbClr val="C00000"/>
                </a:solidFill>
                <a:latin typeface="Segoe UI" panose="020B0502040204020203" pitchFamily="34" charset="0"/>
                <a:cs typeface="Segoe UI" panose="020B0502040204020203" pitchFamily="34" charset="0"/>
              </a:rPr>
              <a:t>End of the Year Banquet – May 22, </a:t>
            </a:r>
            <a:r>
              <a:rPr lang="en-US" sz="1900" i="1" dirty="0" smtClean="0">
                <a:solidFill>
                  <a:srgbClr val="C00000"/>
                </a:solidFill>
                <a:latin typeface="Segoe UI" panose="020B0502040204020203" pitchFamily="34" charset="0"/>
                <a:cs typeface="Segoe UI" panose="020B0502040204020203" pitchFamily="34" charset="0"/>
              </a:rPr>
              <a:t>2019 (11am -1pm) </a:t>
            </a:r>
            <a:endParaRPr lang="en-US" sz="1900" i="1" dirty="0">
              <a:solidFill>
                <a:srgbClr val="C00000"/>
              </a:solidFill>
              <a:latin typeface="Segoe UI" panose="020B0502040204020203" pitchFamily="34" charset="0"/>
              <a:ea typeface="Calibri" panose="020F0502020204030204" pitchFamily="34" charset="0"/>
              <a:cs typeface="Segoe UI" panose="020B0502040204020203" pitchFamily="34" charset="0"/>
            </a:endParaRPr>
          </a:p>
        </p:txBody>
      </p:sp>
      <p:pic>
        <p:nvPicPr>
          <p:cNvPr id="5" name="Picture 4" descr="Xanadu GNU/Linux | Una excelente distribución pensada para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1219200"/>
            <a:ext cx="2362200" cy="1219200"/>
          </a:xfrm>
          <a:prstGeom prst="rect">
            <a:avLst/>
          </a:prstGeom>
        </p:spPr>
      </p:pic>
    </p:spTree>
    <p:extLst>
      <p:ext uri="{BB962C8B-B14F-4D97-AF65-F5344CB8AC3E}">
        <p14:creationId xmlns:p14="http://schemas.microsoft.com/office/powerpoint/2010/main" val="266886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742188" y="152400"/>
            <a:ext cx="7886700" cy="750847"/>
          </a:xfrm>
          <a:prstGeom prst="rect">
            <a:avLst/>
          </a:prstGeom>
        </p:spPr>
        <p:txBody>
          <a:bodyPr vert="horz" wrap="square" lIns="0" tIns="12065" rIns="0" bIns="0" rtlCol="0">
            <a:spAutoFit/>
          </a:bodyPr>
          <a:lstStyle/>
          <a:p>
            <a:pPr marL="12700">
              <a:lnSpc>
                <a:spcPct val="100000"/>
              </a:lnSpc>
              <a:spcBef>
                <a:spcPts val="95"/>
              </a:spcBef>
            </a:pPr>
            <a:r>
              <a:rPr lang="en-US" sz="4800" spc="-25" dirty="0" smtClean="0">
                <a:latin typeface="Elephant" panose="02020904090505020303" pitchFamily="18" charset="0"/>
              </a:rPr>
              <a:t>Member Updates Cont’d</a:t>
            </a:r>
            <a:endParaRPr sz="4800" spc="-25" dirty="0">
              <a:latin typeface="Elephant" panose="02020904090505020303" pitchFamily="18" charset="0"/>
            </a:endParaRPr>
          </a:p>
        </p:txBody>
      </p:sp>
      <p:sp>
        <p:nvSpPr>
          <p:cNvPr id="4" name="Rectangle 3"/>
          <p:cNvSpPr/>
          <p:nvPr/>
        </p:nvSpPr>
        <p:spPr>
          <a:xfrm>
            <a:off x="381000" y="1752600"/>
            <a:ext cx="3962400" cy="3566554"/>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US" sz="2000" dirty="0" smtClean="0">
                <a:effectLst/>
                <a:latin typeface="Segoe UI" panose="020B0502040204020203" pitchFamily="34" charset="0"/>
                <a:ea typeface="Calibri" panose="020F0502020204030204" pitchFamily="34" charset="0"/>
                <a:cs typeface="Segoe UI" panose="020B0502040204020203" pitchFamily="34" charset="0"/>
              </a:rPr>
              <a:t>Data entry – Caseloads –Student Pre-surveys</a:t>
            </a:r>
          </a:p>
          <a:p>
            <a:pPr marL="800100" marR="0" lvl="1" indent="-342900">
              <a:lnSpc>
                <a:spcPct val="107000"/>
              </a:lnSpc>
              <a:spcBef>
                <a:spcPts val="0"/>
              </a:spcBef>
              <a:spcAft>
                <a:spcPts val="0"/>
              </a:spcAft>
              <a:buFont typeface="Arial" panose="020B0604020202020204" pitchFamily="34" charset="0"/>
              <a:buChar char="•"/>
            </a:pPr>
            <a:r>
              <a:rPr lang="en-US" sz="1900" dirty="0" smtClean="0">
                <a:effectLst/>
                <a:latin typeface="Segoe UI" panose="020B0502040204020203" pitchFamily="34" charset="0"/>
                <a:ea typeface="Calibri" panose="020F0502020204030204" pitchFamily="34" charset="0"/>
                <a:cs typeface="Segoe UI" panose="020B0502040204020203" pitchFamily="34" charset="0"/>
              </a:rPr>
              <a:t>How many have caseloads?</a:t>
            </a:r>
          </a:p>
          <a:p>
            <a:pPr marL="800100" marR="0" lvl="1" indent="-342900">
              <a:lnSpc>
                <a:spcPct val="107000"/>
              </a:lnSpc>
              <a:spcBef>
                <a:spcPts val="0"/>
              </a:spcBef>
              <a:spcAft>
                <a:spcPts val="0"/>
              </a:spcAft>
              <a:buFont typeface="Arial" panose="020B0604020202020204" pitchFamily="34" charset="0"/>
              <a:buChar char="•"/>
            </a:pPr>
            <a:r>
              <a:rPr lang="en-US" sz="1900" dirty="0" smtClean="0">
                <a:effectLst/>
                <a:latin typeface="Segoe UI" panose="020B0502040204020203" pitchFamily="34" charset="0"/>
                <a:ea typeface="Calibri" panose="020F0502020204030204" pitchFamily="34" charset="0"/>
                <a:cs typeface="Segoe UI" panose="020B0502040204020203" pitchFamily="34" charset="0"/>
              </a:rPr>
              <a:t>Intervention Tracking</a:t>
            </a:r>
          </a:p>
          <a:p>
            <a:pPr marL="800100" marR="0" lvl="1" indent="-342900">
              <a:lnSpc>
                <a:spcPct val="107000"/>
              </a:lnSpc>
              <a:spcBef>
                <a:spcPts val="0"/>
              </a:spcBef>
              <a:spcAft>
                <a:spcPts val="0"/>
              </a:spcAft>
              <a:buFont typeface="Arial" panose="020B0604020202020204" pitchFamily="34" charset="0"/>
              <a:buChar char="•"/>
            </a:pPr>
            <a:r>
              <a:rPr lang="en-US" sz="1900" dirty="0" smtClean="0">
                <a:effectLst/>
                <a:latin typeface="Segoe UI" panose="020B0502040204020203" pitchFamily="34" charset="0"/>
                <a:ea typeface="Calibri" panose="020F0502020204030204" pitchFamily="34" charset="0"/>
                <a:cs typeface="Segoe UI" panose="020B0502040204020203" pitchFamily="34" charset="0"/>
              </a:rPr>
              <a:t>Power School / Community Data Warehouse Workshops</a:t>
            </a:r>
          </a:p>
          <a:p>
            <a:pPr marL="800100" marR="0" lvl="1" indent="-342900">
              <a:lnSpc>
                <a:spcPct val="107000"/>
              </a:lnSpc>
              <a:spcBef>
                <a:spcPts val="0"/>
              </a:spcBef>
              <a:spcAft>
                <a:spcPts val="0"/>
              </a:spcAft>
              <a:buFont typeface="Arial" panose="020B0604020202020204" pitchFamily="34" charset="0"/>
              <a:buChar char="•"/>
            </a:pPr>
            <a:r>
              <a:rPr lang="en-US" sz="1900" dirty="0" smtClean="0">
                <a:effectLst/>
                <a:latin typeface="Segoe UI" panose="020B0502040204020203" pitchFamily="34" charset="0"/>
                <a:ea typeface="Calibri" panose="020F0502020204030204" pitchFamily="34" charset="0"/>
                <a:cs typeface="Segoe UI" panose="020B0502040204020203" pitchFamily="34" charset="0"/>
              </a:rPr>
              <a:t>Student Pre </a:t>
            </a:r>
            <a:r>
              <a:rPr lang="en-US" sz="1900" dirty="0" smtClean="0">
                <a:effectLst/>
                <a:latin typeface="Segoe UI" panose="020B0502040204020203" pitchFamily="34" charset="0"/>
                <a:ea typeface="Calibri" panose="020F0502020204030204" pitchFamily="34" charset="0"/>
                <a:cs typeface="Segoe UI" panose="020B0502040204020203" pitchFamily="34" charset="0"/>
              </a:rPr>
              <a:t>Surveys</a:t>
            </a:r>
          </a:p>
          <a:p>
            <a:pPr marL="342900" indent="-342900">
              <a:lnSpc>
                <a:spcPct val="107000"/>
              </a:lnSpc>
              <a:buFont typeface="Arial" panose="020B0604020202020204" pitchFamily="34" charset="0"/>
              <a:buChar char="•"/>
            </a:pPr>
            <a:r>
              <a:rPr lang="en-US" sz="1900" dirty="0" smtClean="0">
                <a:latin typeface="Segoe UI" panose="020B0502040204020203" pitchFamily="34" charset="0"/>
                <a:ea typeface="Calibri" panose="020F0502020204030204" pitchFamily="34" charset="0"/>
                <a:cs typeface="Segoe UI" panose="020B0502040204020203" pitchFamily="34" charset="0"/>
              </a:rPr>
              <a:t>Photo Opportunities for AmeriCorps marketing materials</a:t>
            </a:r>
          </a:p>
          <a:p>
            <a:pPr marL="342900" indent="-342900">
              <a:lnSpc>
                <a:spcPct val="107000"/>
              </a:lnSpc>
              <a:buFont typeface="Arial" panose="020B0604020202020204" pitchFamily="34" charset="0"/>
              <a:buChar char="•"/>
            </a:pPr>
            <a:r>
              <a:rPr lang="en-US" sz="1900" dirty="0" smtClean="0">
                <a:effectLst/>
                <a:latin typeface="Segoe UI" panose="020B0502040204020203" pitchFamily="34" charset="0"/>
                <a:ea typeface="Calibri" panose="020F0502020204030204" pitchFamily="34" charset="0"/>
                <a:cs typeface="Segoe UI" panose="020B0502040204020203" pitchFamily="34" charset="0"/>
              </a:rPr>
              <a:t>Timesheets!!!</a:t>
            </a:r>
            <a:endParaRPr lang="en-US" sz="1900" dirty="0" smtClean="0">
              <a:effectLst/>
              <a:latin typeface="Segoe UI" panose="020B0502040204020203" pitchFamily="34" charset="0"/>
              <a:ea typeface="Calibri" panose="020F0502020204030204" pitchFamily="34" charset="0"/>
              <a:cs typeface="Segoe UI" panose="020B0502040204020203"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869718"/>
            <a:ext cx="4510136" cy="5835882"/>
          </a:xfrm>
          <a:prstGeom prst="rect">
            <a:avLst/>
          </a:prstGeom>
        </p:spPr>
      </p:pic>
      <p:cxnSp>
        <p:nvCxnSpPr>
          <p:cNvPr id="6" name="Straight Connector 5"/>
          <p:cNvCxnSpPr/>
          <p:nvPr/>
        </p:nvCxnSpPr>
        <p:spPr>
          <a:xfrm flipH="1">
            <a:off x="4267200" y="1143000"/>
            <a:ext cx="76200" cy="51816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08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152400" y="652485"/>
            <a:ext cx="8839200" cy="750847"/>
          </a:xfrm>
          <a:prstGeom prst="rect">
            <a:avLst/>
          </a:prstGeom>
        </p:spPr>
        <p:txBody>
          <a:bodyPr vert="horz" wrap="square" lIns="0" tIns="12065" rIns="0" bIns="0" rtlCol="0">
            <a:spAutoFit/>
          </a:bodyPr>
          <a:lstStyle/>
          <a:p>
            <a:pPr marL="12700" algn="ctr">
              <a:lnSpc>
                <a:spcPct val="100000"/>
              </a:lnSpc>
              <a:spcBef>
                <a:spcPts val="95"/>
              </a:spcBef>
            </a:pPr>
            <a:r>
              <a:rPr lang="en-US" sz="4800" spc="-25" dirty="0" smtClean="0">
                <a:latin typeface="Elephant" panose="02020904090505020303" pitchFamily="18" charset="0"/>
              </a:rPr>
              <a:t>Student Data Pre-Surveys</a:t>
            </a:r>
            <a:endParaRPr sz="48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2" name="Picture 1" descr="Question mark 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839077"/>
            <a:ext cx="6096000" cy="4572000"/>
          </a:xfrm>
          <a:prstGeom prst="rect">
            <a:avLst/>
          </a:prstGeom>
        </p:spPr>
      </p:pic>
    </p:spTree>
    <p:extLst>
      <p:ext uri="{BB962C8B-B14F-4D97-AF65-F5344CB8AC3E}">
        <p14:creationId xmlns:p14="http://schemas.microsoft.com/office/powerpoint/2010/main" val="182292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923924" y="605624"/>
            <a:ext cx="7296150"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smtClean="0">
                <a:latin typeface="Elephant" panose="02020904090505020303" pitchFamily="18" charset="0"/>
              </a:rPr>
              <a:t>Service Project Panel</a:t>
            </a:r>
            <a:endParaRPr sz="4800" spc="-25" dirty="0">
              <a:latin typeface="Elephant" panose="02020904090505020303" pitchFamily="18" charset="0"/>
            </a:endParaRPr>
          </a:p>
        </p:txBody>
      </p:sp>
      <p:sp>
        <p:nvSpPr>
          <p:cNvPr id="4" name="TextBox 3"/>
          <p:cNvSpPr txBox="1"/>
          <p:nvPr/>
        </p:nvSpPr>
        <p:spPr>
          <a:xfrm>
            <a:off x="1169586" y="1828800"/>
            <a:ext cx="6804827" cy="523220"/>
          </a:xfrm>
          <a:prstGeom prst="rect">
            <a:avLst/>
          </a:prstGeom>
          <a:noFill/>
        </p:spPr>
        <p:txBody>
          <a:bodyPr wrap="square" rtlCol="0">
            <a:spAutoFit/>
          </a:bodyPr>
          <a:lstStyle/>
          <a:p>
            <a:r>
              <a:rPr lang="en-US" dirty="0" smtClean="0"/>
              <a:t>           </a:t>
            </a:r>
            <a:r>
              <a:rPr lang="en-US" sz="2800" dirty="0" smtClean="0">
                <a:latin typeface="Bodoni MT Black" panose="02070A03080606020203" pitchFamily="18" charset="0"/>
              </a:rPr>
              <a:t>Nick            Nicole          Rachel</a:t>
            </a:r>
            <a:endParaRPr lang="en-US" sz="2800" dirty="0">
              <a:latin typeface="Bodoni MT Black" panose="02070A030806060202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352020"/>
            <a:ext cx="2076901" cy="2769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323" y="2361164"/>
            <a:ext cx="2071723" cy="2762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268" y="2352020"/>
            <a:ext cx="2083759" cy="2778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1219200" y="5294222"/>
            <a:ext cx="6851684" cy="1477328"/>
          </a:xfrm>
          <a:prstGeom prst="rect">
            <a:avLst/>
          </a:prstGeom>
          <a:noFill/>
        </p:spPr>
        <p:txBody>
          <a:bodyPr wrap="none" rtlCol="0">
            <a:spAutoFit/>
          </a:bodyPr>
          <a:lstStyle/>
          <a:p>
            <a:r>
              <a:rPr lang="en-US" b="1" dirty="0" smtClean="0">
                <a:latin typeface="Segoe UI" panose="020B0502040204020203" pitchFamily="34" charset="0"/>
                <a:cs typeface="Segoe UI" panose="020B0502040204020203" pitchFamily="34" charset="0"/>
              </a:rPr>
              <a:t>SERVICE SITE: KILEY MIDDLE SCHOOL</a:t>
            </a:r>
          </a:p>
          <a:p>
            <a:endParaRPr lang="en-US" b="1" dirty="0">
              <a:latin typeface="Segoe UI" panose="020B0502040204020203" pitchFamily="34" charset="0"/>
              <a:cs typeface="Segoe UI" panose="020B0502040204020203" pitchFamily="34" charset="0"/>
            </a:endParaRPr>
          </a:p>
          <a:p>
            <a:r>
              <a:rPr lang="en-US" b="1" dirty="0" smtClean="0">
                <a:latin typeface="Segoe UI" panose="020B0502040204020203" pitchFamily="34" charset="0"/>
                <a:cs typeface="Segoe UI" panose="020B0502040204020203" pitchFamily="34" charset="0"/>
              </a:rPr>
              <a:t>SERVICE PROJECT: FAMILY ENGAGEMENT HARVEST FESTIVAL</a:t>
            </a:r>
          </a:p>
          <a:p>
            <a:endParaRPr lang="en-US" b="1" dirty="0">
              <a:latin typeface="Segoe UI" panose="020B0502040204020203" pitchFamily="34" charset="0"/>
              <a:cs typeface="Segoe UI" panose="020B0502040204020203" pitchFamily="34" charset="0"/>
            </a:endParaRPr>
          </a:p>
          <a:p>
            <a:r>
              <a:rPr lang="en-US" b="1" dirty="0" smtClean="0">
                <a:latin typeface="Segoe UI" panose="020B0502040204020203" pitchFamily="34" charset="0"/>
                <a:cs typeface="Segoe UI" panose="020B0502040204020203" pitchFamily="34" charset="0"/>
              </a:rPr>
              <a:t>DATE COMPLETED: NOVEMBER 10, 2018</a:t>
            </a:r>
            <a:endParaRPr lang="en-US"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2969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0" y="652485"/>
            <a:ext cx="9144000" cy="750847"/>
          </a:xfrm>
          <a:prstGeom prst="rect">
            <a:avLst/>
          </a:prstGeom>
        </p:spPr>
        <p:txBody>
          <a:bodyPr vert="horz" wrap="square" lIns="0" tIns="12065" rIns="0" bIns="0" rtlCol="0">
            <a:spAutoFit/>
          </a:bodyPr>
          <a:lstStyle/>
          <a:p>
            <a:pPr marL="12700" algn="ctr">
              <a:lnSpc>
                <a:spcPct val="100000"/>
              </a:lnSpc>
              <a:spcBef>
                <a:spcPts val="95"/>
              </a:spcBef>
            </a:pPr>
            <a:r>
              <a:rPr lang="en-US" sz="4800" spc="-25" dirty="0" smtClean="0">
                <a:latin typeface="Elephant" panose="02020904090505020303" pitchFamily="18" charset="0"/>
              </a:rPr>
              <a:t>Service Project Reminders</a:t>
            </a:r>
            <a:endParaRPr sz="48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sp>
        <p:nvSpPr>
          <p:cNvPr id="4" name="Rectangle 3"/>
          <p:cNvSpPr/>
          <p:nvPr/>
        </p:nvSpPr>
        <p:spPr>
          <a:xfrm>
            <a:off x="0" y="1839077"/>
            <a:ext cx="9067800" cy="4269054"/>
          </a:xfrm>
          <a:prstGeom prst="rect">
            <a:avLst/>
          </a:prstGeom>
        </p:spPr>
        <p:txBody>
          <a:bodyPr wrap="square">
            <a:spAutoFit/>
          </a:bodyPr>
          <a:lstStyle/>
          <a:p>
            <a:pPr marL="800100" lvl="1" indent="-342900">
              <a:lnSpc>
                <a:spcPct val="107000"/>
              </a:lnSpc>
              <a:buFont typeface="Symbol" panose="05050102010706020507" pitchFamily="18" charset="2"/>
              <a:buChar char=""/>
            </a:pPr>
            <a:r>
              <a:rPr lang="en-US" sz="3200" dirty="0" smtClean="0">
                <a:effectLst/>
                <a:latin typeface="Segoe UI" panose="020B0502040204020203" pitchFamily="34" charset="0"/>
                <a:ea typeface="Calibri" panose="020F0502020204030204" pitchFamily="34" charset="0"/>
                <a:cs typeface="Segoe UI" panose="020B0502040204020203" pitchFamily="34" charset="0"/>
              </a:rPr>
              <a:t>Proposals are due in January</a:t>
            </a:r>
          </a:p>
          <a:p>
            <a:pPr marL="800100" lvl="1" indent="-342900">
              <a:lnSpc>
                <a:spcPct val="107000"/>
              </a:lnSpc>
              <a:buFont typeface="Symbol" panose="05050102010706020507" pitchFamily="18" charset="2"/>
              <a:buChar char=""/>
            </a:pPr>
            <a:r>
              <a:rPr lang="en-US" sz="3200" dirty="0" smtClean="0">
                <a:effectLst/>
                <a:latin typeface="Segoe UI" panose="020B0502040204020203" pitchFamily="34" charset="0"/>
                <a:ea typeface="Calibri" panose="020F0502020204030204" pitchFamily="34" charset="0"/>
                <a:cs typeface="Segoe UI" panose="020B0502040204020203" pitchFamily="34" charset="0"/>
              </a:rPr>
              <a:t>Submit a project proposal </a:t>
            </a:r>
            <a:r>
              <a:rPr lang="en-US" sz="3200" dirty="0" smtClean="0">
                <a:latin typeface="Segoe UI" panose="020B0502040204020203" pitchFamily="34" charset="0"/>
                <a:ea typeface="Calibri" panose="020F0502020204030204" pitchFamily="34" charset="0"/>
                <a:cs typeface="Segoe UI" panose="020B0502040204020203" pitchFamily="34" charset="0"/>
              </a:rPr>
              <a:t>at any time</a:t>
            </a:r>
          </a:p>
          <a:p>
            <a:pPr marL="800100" lvl="1" indent="-342900">
              <a:lnSpc>
                <a:spcPct val="107000"/>
              </a:lnSpc>
              <a:buFont typeface="Symbol" panose="05050102010706020507" pitchFamily="18" charset="2"/>
              <a:buChar char=""/>
            </a:pPr>
            <a:r>
              <a:rPr lang="en-US" sz="3200" dirty="0" smtClean="0">
                <a:effectLst/>
                <a:latin typeface="Segoe UI" panose="020B0502040204020203" pitchFamily="34" charset="0"/>
                <a:ea typeface="Calibri" panose="020F0502020204030204" pitchFamily="34" charset="0"/>
                <a:cs typeface="Segoe UI" panose="020B0502040204020203" pitchFamily="34" charset="0"/>
              </a:rPr>
              <a:t>Expenses are reimbursable </a:t>
            </a:r>
          </a:p>
          <a:p>
            <a:pPr marL="1485900" lvl="2" indent="-571500">
              <a:lnSpc>
                <a:spcPct val="107000"/>
              </a:lnSpc>
              <a:buFont typeface="Symbol" panose="05050102010706020507" pitchFamily="18" charset="2"/>
              <a:buChar char="-"/>
            </a:pPr>
            <a:r>
              <a:rPr lang="en-US" sz="3200" dirty="0" smtClean="0">
                <a:effectLst/>
                <a:latin typeface="Segoe UI" panose="020B0502040204020203" pitchFamily="34" charset="0"/>
                <a:ea typeface="Calibri" panose="020F0502020204030204" pitchFamily="34" charset="0"/>
                <a:cs typeface="Segoe UI" panose="020B0502040204020203" pitchFamily="34" charset="0"/>
              </a:rPr>
              <a:t>(include estimated budget in project proposal) </a:t>
            </a:r>
          </a:p>
          <a:p>
            <a:pPr marL="800100" lvl="1" indent="-342900">
              <a:lnSpc>
                <a:spcPct val="107000"/>
              </a:lnSpc>
              <a:buFont typeface="Symbol" panose="05050102010706020507" pitchFamily="18" charset="2"/>
              <a:buChar char=""/>
            </a:pPr>
            <a:r>
              <a:rPr lang="en-US" sz="3200" dirty="0" smtClean="0">
                <a:effectLst/>
                <a:latin typeface="Segoe UI" panose="020B0502040204020203" pitchFamily="34" charset="0"/>
                <a:ea typeface="Calibri" panose="020F0502020204030204" pitchFamily="34" charset="0"/>
                <a:cs typeface="Segoe UI" panose="020B0502040204020203" pitchFamily="34" charset="0"/>
              </a:rPr>
              <a:t>Humanics in Action mini-grants </a:t>
            </a:r>
          </a:p>
          <a:p>
            <a:pPr marL="1485900" lvl="2" indent="-571500">
              <a:lnSpc>
                <a:spcPct val="107000"/>
              </a:lnSpc>
              <a:buFont typeface="Symbol" panose="05050102010706020507" pitchFamily="18" charset="2"/>
              <a:buChar char=""/>
            </a:pPr>
            <a:r>
              <a:rPr lang="en-US" sz="3200" dirty="0" smtClean="0">
                <a:effectLst/>
                <a:latin typeface="Segoe UI" panose="020B0502040204020203" pitchFamily="34" charset="0"/>
                <a:ea typeface="Calibri" panose="020F0502020204030204" pitchFamily="34" charset="0"/>
                <a:cs typeface="Segoe UI" panose="020B0502040204020203" pitchFamily="34" charset="0"/>
              </a:rPr>
              <a:t>(can help with additional funding towards projects)</a:t>
            </a:r>
          </a:p>
        </p:txBody>
      </p:sp>
    </p:spTree>
    <p:extLst>
      <p:ext uri="{BB962C8B-B14F-4D97-AF65-F5344CB8AC3E}">
        <p14:creationId xmlns:p14="http://schemas.microsoft.com/office/powerpoint/2010/main" val="407636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332233" y="643440"/>
            <a:ext cx="8458200" cy="750847"/>
          </a:xfrm>
          <a:prstGeom prst="rect">
            <a:avLst/>
          </a:prstGeom>
          <a:noFill/>
          <a:ln w="19050"/>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smtClean="0">
                <a:latin typeface="Elephant" panose="02020904090505020303" pitchFamily="18" charset="0"/>
              </a:rPr>
              <a:t>Three Letters From Teddy</a:t>
            </a:r>
            <a:endParaRPr sz="48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3" name="Picture 2" descr="Upcycled Education: Turn and Tal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30882">
            <a:off x="377318" y="1859276"/>
            <a:ext cx="3636711" cy="272753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223" t="12222" r="43131" b="47778"/>
          <a:stretch/>
        </p:blipFill>
        <p:spPr>
          <a:xfrm rot="1022366">
            <a:off x="4076157" y="2630894"/>
            <a:ext cx="4367152" cy="3023412"/>
          </a:xfrm>
          <a:prstGeom prst="rect">
            <a:avLst/>
          </a:prstGeom>
          <a:solidFill>
            <a:schemeClr val="accent1"/>
          </a:solidFill>
          <a:ln>
            <a:solidFill>
              <a:schemeClr val="accent1">
                <a:lumMod val="75000"/>
              </a:schemeClr>
            </a:solidFill>
          </a:ln>
        </p:spPr>
      </p:pic>
      <p:sp>
        <p:nvSpPr>
          <p:cNvPr id="4" name="Rectangle 3"/>
          <p:cNvSpPr/>
          <p:nvPr/>
        </p:nvSpPr>
        <p:spPr>
          <a:xfrm>
            <a:off x="1524000" y="6324600"/>
            <a:ext cx="5715000" cy="369332"/>
          </a:xfrm>
          <a:prstGeom prst="rect">
            <a:avLst/>
          </a:prstGeom>
        </p:spPr>
        <p:txBody>
          <a:bodyPr wrap="square">
            <a:spAutoFit/>
          </a:bodyPr>
          <a:lstStyle/>
          <a:p>
            <a:r>
              <a:rPr lang="en-US" dirty="0">
                <a:hlinkClick r:id="rId5"/>
              </a:rPr>
              <a:t>http://</a:t>
            </a:r>
            <a:r>
              <a:rPr lang="en-US" dirty="0" smtClean="0">
                <a:hlinkClick r:id="rId5"/>
              </a:rPr>
              <a:t>www.our-kids.org/Archives/Teddys_3_letters.html</a:t>
            </a:r>
            <a:r>
              <a:rPr lang="en-US" dirty="0" smtClean="0"/>
              <a:t> </a:t>
            </a:r>
            <a:endParaRPr lang="en-US" dirty="0"/>
          </a:p>
        </p:txBody>
      </p:sp>
    </p:spTree>
    <p:extLst>
      <p:ext uri="{BB962C8B-B14F-4D97-AF65-F5344CB8AC3E}">
        <p14:creationId xmlns:p14="http://schemas.microsoft.com/office/powerpoint/2010/main" val="186283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bject 19"/>
          <p:cNvSpPr txBox="1">
            <a:spLocks noGrp="1"/>
          </p:cNvSpPr>
          <p:nvPr>
            <p:ph type="title"/>
          </p:nvPr>
        </p:nvSpPr>
        <p:spPr>
          <a:xfrm>
            <a:off x="628650" y="652485"/>
            <a:ext cx="7886700" cy="750847"/>
          </a:xfrm>
          <a:prstGeom prst="rect">
            <a:avLst/>
          </a:prstGeom>
        </p:spPr>
        <p:txBody>
          <a:bodyPr vert="horz" wrap="square" lIns="0" tIns="12065" rIns="0" bIns="0" rtlCol="0">
            <a:spAutoFit/>
          </a:bodyPr>
          <a:lstStyle/>
          <a:p>
            <a:pPr marL="12700" algn="ctr">
              <a:lnSpc>
                <a:spcPct val="100000"/>
              </a:lnSpc>
              <a:spcBef>
                <a:spcPts val="95"/>
              </a:spcBef>
            </a:pPr>
            <a:r>
              <a:rPr lang="en-US" sz="4800" spc="-25" dirty="0" smtClean="0">
                <a:latin typeface="Elephant" panose="02020904090505020303" pitchFamily="18" charset="0"/>
              </a:rPr>
              <a:t>Word Cloud: Assets</a:t>
            </a:r>
            <a:endParaRPr sz="4800" spc="-25" dirty="0">
              <a:latin typeface="Elephant" panose="02020904090505020303" pitchFamily="18" charset="0"/>
            </a:endParaRPr>
          </a:p>
        </p:txBody>
      </p:sp>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175" r="16876"/>
          <a:stretch/>
        </p:blipFill>
        <p:spPr>
          <a:xfrm>
            <a:off x="2171700" y="1440355"/>
            <a:ext cx="4800600" cy="5405652"/>
          </a:xfrm>
          <a:prstGeom prst="rect">
            <a:avLst/>
          </a:prstGeom>
        </p:spPr>
      </p:pic>
    </p:spTree>
    <p:extLst>
      <p:ext uri="{BB962C8B-B14F-4D97-AF65-F5344CB8AC3E}">
        <p14:creationId xmlns:p14="http://schemas.microsoft.com/office/powerpoint/2010/main" val="4062259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4336</TotalTime>
  <Words>695</Words>
  <Application>Microsoft Office PowerPoint</Application>
  <PresentationFormat>On-screen Show (4:3)</PresentationFormat>
  <Paragraphs>117</Paragraphs>
  <Slides>21</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Bodoni MT Black</vt:lpstr>
      <vt:lpstr>Calibri</vt:lpstr>
      <vt:lpstr>Calibri Light</vt:lpstr>
      <vt:lpstr>Elephant</vt:lpstr>
      <vt:lpstr>Segoe UI</vt:lpstr>
      <vt:lpstr>Symbol</vt:lpstr>
      <vt:lpstr>Times New Roman</vt:lpstr>
      <vt:lpstr>Wingdings</vt:lpstr>
      <vt:lpstr>Office Theme</vt:lpstr>
      <vt:lpstr>PowerPoint Presentation</vt:lpstr>
      <vt:lpstr>Agenda</vt:lpstr>
      <vt:lpstr>Member Updates</vt:lpstr>
      <vt:lpstr>Member Updates Cont’d</vt:lpstr>
      <vt:lpstr>Student Data Pre-Surveys</vt:lpstr>
      <vt:lpstr>Service Project Panel</vt:lpstr>
      <vt:lpstr>Service Project Reminders</vt:lpstr>
      <vt:lpstr>Three Letters From Teddy</vt:lpstr>
      <vt:lpstr>Word Cloud: Assets</vt:lpstr>
      <vt:lpstr>Word Cloud: Missing From Toolbox</vt:lpstr>
      <vt:lpstr>What Comes to Mind?</vt:lpstr>
      <vt:lpstr>What Comes to Mind?</vt:lpstr>
      <vt:lpstr>Dressing For Success</vt:lpstr>
      <vt:lpstr>Business Casual Do’s &amp; Don’ts</vt:lpstr>
      <vt:lpstr>Business Casual Do’s &amp; Don’ts</vt:lpstr>
      <vt:lpstr>Business Casual Do’s &amp; Don’ts</vt:lpstr>
      <vt:lpstr>Springfield College Dress Code</vt:lpstr>
      <vt:lpstr>Pet Peeves</vt:lpstr>
      <vt:lpstr>Questions</vt:lpstr>
      <vt:lpstr>Keep Up The Good Work!</vt:lpstr>
      <vt:lpstr>Please Reach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Springfield College AmeriCorps Program</dc:title>
  <dc:creator>Shannon J Langone</dc:creator>
  <cp:lastModifiedBy>Windows User</cp:lastModifiedBy>
  <cp:revision>65</cp:revision>
  <dcterms:created xsi:type="dcterms:W3CDTF">2018-10-04T16:41:26Z</dcterms:created>
  <dcterms:modified xsi:type="dcterms:W3CDTF">2018-12-06T15:56:58Z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2018-09-04T00:00:00Z</vt:filetime>
  </property>
  <property fmtid="{D5CDD505-2E9C-101B-9397-08002B2CF9AE}" pid="3" name="Creator">
    <vt:lpwstr>Acrobat PDFMaker 18 for PowerPoint</vt:lpwstr>
  </property>
  <property fmtid="{D5CDD505-2E9C-101B-9397-08002B2CF9AE}" pid="4" name="LastSaved">
    <vt:filetime>2018-10-04T00:00:00Z</vt:filetime>
  </property>
</Properties>
</file>