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10.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44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1"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61" y="1143761"/>
            <a:ext cx="1447800" cy="5714365"/>
          </a:xfrm>
          <a:custGeom>
            <a:avLst/>
            <a:gdLst/>
            <a:ahLst/>
            <a:cxnLst/>
            <a:rect l="l" t="t" r="r" b="b"/>
            <a:pathLst>
              <a:path w="1447800" h="5714365">
                <a:moveTo>
                  <a:pt x="0" y="5714238"/>
                </a:moveTo>
                <a:lnTo>
                  <a:pt x="1447787" y="5714238"/>
                </a:lnTo>
                <a:lnTo>
                  <a:pt x="1447787" y="0"/>
                </a:lnTo>
                <a:lnTo>
                  <a:pt x="0" y="0"/>
                </a:lnTo>
                <a:lnTo>
                  <a:pt x="0" y="5714238"/>
                </a:lnTo>
                <a:close/>
              </a:path>
            </a:pathLst>
          </a:custGeom>
          <a:solidFill>
            <a:srgbClr val="912813"/>
          </a:solidFill>
        </p:spPr>
        <p:txBody>
          <a:bodyPr wrap="square" lIns="0" tIns="0" rIns="0" bIns="0" rtlCol="0"/>
          <a:lstStyle/>
          <a:p>
            <a:endParaRPr/>
          </a:p>
        </p:txBody>
      </p:sp>
      <p:sp>
        <p:nvSpPr>
          <p:cNvPr id="17" name="bk object 17"/>
          <p:cNvSpPr/>
          <p:nvPr/>
        </p:nvSpPr>
        <p:spPr>
          <a:xfrm>
            <a:off x="761" y="761"/>
            <a:ext cx="1447800" cy="6858000"/>
          </a:xfrm>
          <a:custGeom>
            <a:avLst/>
            <a:gdLst/>
            <a:ahLst/>
            <a:cxnLst/>
            <a:rect l="l" t="t" r="r" b="b"/>
            <a:pathLst>
              <a:path w="1447800" h="6858000">
                <a:moveTo>
                  <a:pt x="0" y="0"/>
                </a:moveTo>
                <a:lnTo>
                  <a:pt x="1447800" y="0"/>
                </a:lnTo>
                <a:lnTo>
                  <a:pt x="1447800" y="6858000"/>
                </a:lnTo>
                <a:lnTo>
                  <a:pt x="0" y="6858000"/>
                </a:lnTo>
                <a:lnTo>
                  <a:pt x="0" y="0"/>
                </a:lnTo>
                <a:close/>
              </a:path>
            </a:pathLst>
          </a:custGeom>
          <a:ln w="25908">
            <a:solidFill>
              <a:srgbClr val="912813"/>
            </a:solidFill>
          </a:ln>
        </p:spPr>
        <p:txBody>
          <a:bodyPr wrap="square" lIns="0" tIns="0" rIns="0" bIns="0" rtlCol="0"/>
          <a:lstStyle/>
          <a:p>
            <a:endParaRPr/>
          </a:p>
        </p:txBody>
      </p:sp>
      <p:sp>
        <p:nvSpPr>
          <p:cNvPr id="18" name="bk object 18"/>
          <p:cNvSpPr/>
          <p:nvPr/>
        </p:nvSpPr>
        <p:spPr>
          <a:xfrm>
            <a:off x="761" y="761"/>
            <a:ext cx="9143365" cy="1143000"/>
          </a:xfrm>
          <a:custGeom>
            <a:avLst/>
            <a:gdLst/>
            <a:ahLst/>
            <a:cxnLst/>
            <a:rect l="l" t="t" r="r" b="b"/>
            <a:pathLst>
              <a:path w="9143365" h="1143000">
                <a:moveTo>
                  <a:pt x="0" y="1143000"/>
                </a:moveTo>
                <a:lnTo>
                  <a:pt x="9143238" y="1143000"/>
                </a:lnTo>
                <a:lnTo>
                  <a:pt x="9143238" y="0"/>
                </a:lnTo>
                <a:lnTo>
                  <a:pt x="0" y="0"/>
                </a:lnTo>
                <a:lnTo>
                  <a:pt x="0" y="1143000"/>
                </a:lnTo>
                <a:close/>
              </a:path>
            </a:pathLst>
          </a:custGeom>
          <a:solidFill>
            <a:srgbClr val="912813"/>
          </a:solidFill>
        </p:spPr>
        <p:txBody>
          <a:bodyPr wrap="square" lIns="0" tIns="0" rIns="0" bIns="0" rtlCol="0"/>
          <a:lstStyle/>
          <a:p>
            <a:endParaRPr/>
          </a:p>
        </p:txBody>
      </p:sp>
      <p:sp>
        <p:nvSpPr>
          <p:cNvPr id="19" name="bk object 19"/>
          <p:cNvSpPr/>
          <p:nvPr/>
        </p:nvSpPr>
        <p:spPr>
          <a:xfrm>
            <a:off x="761" y="761"/>
            <a:ext cx="9144000" cy="1143000"/>
          </a:xfrm>
          <a:custGeom>
            <a:avLst/>
            <a:gdLst/>
            <a:ahLst/>
            <a:cxnLst/>
            <a:rect l="l" t="t" r="r" b="b"/>
            <a:pathLst>
              <a:path w="9144000" h="1143000">
                <a:moveTo>
                  <a:pt x="0" y="0"/>
                </a:moveTo>
                <a:lnTo>
                  <a:pt x="9144000" y="0"/>
                </a:lnTo>
                <a:lnTo>
                  <a:pt x="9144000" y="1143000"/>
                </a:lnTo>
                <a:lnTo>
                  <a:pt x="0" y="1143000"/>
                </a:lnTo>
                <a:lnTo>
                  <a:pt x="0" y="0"/>
                </a:lnTo>
                <a:close/>
              </a:path>
            </a:pathLst>
          </a:custGeom>
          <a:ln w="25908">
            <a:solidFill>
              <a:srgbClr val="912813"/>
            </a:solidFill>
          </a:ln>
        </p:spPr>
        <p:txBody>
          <a:bodyPr wrap="square" lIns="0" tIns="0" rIns="0" bIns="0" rtlCol="0"/>
          <a:lstStyle/>
          <a:p>
            <a:endParaRPr/>
          </a:p>
        </p:txBody>
      </p:sp>
      <p:sp>
        <p:nvSpPr>
          <p:cNvPr id="2" name="Holder 2"/>
          <p:cNvSpPr>
            <a:spLocks noGrp="1"/>
          </p:cNvSpPr>
          <p:nvPr>
            <p:ph type="title"/>
          </p:nvPr>
        </p:nvSpPr>
        <p:spPr>
          <a:xfrm>
            <a:off x="439038" y="196087"/>
            <a:ext cx="8263255" cy="680719"/>
          </a:xfrm>
          <a:prstGeom prst="rect">
            <a:avLst/>
          </a:prstGeom>
        </p:spPr>
        <p:txBody>
          <a:bodyPr wrap="square" lIns="0" tIns="0" rIns="0" bIns="0">
            <a:spAutoFit/>
          </a:bodyPr>
          <a:lstStyle>
            <a:lvl1pPr>
              <a:defRPr sz="4300" b="1" i="0">
                <a:solidFill>
                  <a:schemeClr val="bg1"/>
                </a:solidFill>
                <a:latin typeface="Calibri"/>
                <a:cs typeface="Calibri"/>
              </a:defRPr>
            </a:lvl1pPr>
          </a:lstStyle>
          <a:p>
            <a:endParaRPr/>
          </a:p>
        </p:txBody>
      </p:sp>
      <p:sp>
        <p:nvSpPr>
          <p:cNvPr id="3" name="Holder 3"/>
          <p:cNvSpPr>
            <a:spLocks noGrp="1"/>
          </p:cNvSpPr>
          <p:nvPr>
            <p:ph type="body" idx="1"/>
          </p:nvPr>
        </p:nvSpPr>
        <p:spPr>
          <a:xfrm>
            <a:off x="972139" y="2292950"/>
            <a:ext cx="7199721" cy="2464435"/>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10/4/2018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gif"/><Relationship Id="rId5" Type="http://schemas.openxmlformats.org/officeDocument/2006/relationships/image" Target="../media/image11.jpe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youtube.com/watch?v=Jp1lmdIh5XM#action=share" TargetMode="External"/><Relationship Id="rId5" Type="http://schemas.openxmlformats.org/officeDocument/2006/relationships/hyperlink" Target="https://springfield.edu/news/springfield-college-americorps-takes-part-united-way-day-caring"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mailto:mgeorges4@springfieldcollege.edu"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lnaylor@springfieldcollege.edu" TargetMode="Externa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61" y="761"/>
            <a:ext cx="1447800" cy="6858000"/>
          </a:xfrm>
          <a:custGeom>
            <a:avLst/>
            <a:gdLst/>
            <a:ahLst/>
            <a:cxnLst/>
            <a:rect l="l" t="t" r="r" b="b"/>
            <a:pathLst>
              <a:path w="1447800" h="6858000">
                <a:moveTo>
                  <a:pt x="0" y="0"/>
                </a:moveTo>
                <a:lnTo>
                  <a:pt x="1447800" y="0"/>
                </a:lnTo>
                <a:lnTo>
                  <a:pt x="1447800" y="6858000"/>
                </a:lnTo>
                <a:lnTo>
                  <a:pt x="0" y="6858000"/>
                </a:lnTo>
                <a:lnTo>
                  <a:pt x="0" y="0"/>
                </a:lnTo>
                <a:close/>
              </a:path>
            </a:pathLst>
          </a:custGeom>
          <a:ln w="25908">
            <a:solidFill>
              <a:srgbClr val="912813"/>
            </a:solidFill>
          </a:ln>
        </p:spPr>
        <p:txBody>
          <a:bodyPr wrap="square" lIns="0" tIns="0" rIns="0" bIns="0" rtlCol="0"/>
          <a:lstStyle/>
          <a:p>
            <a:endParaRPr/>
          </a:p>
        </p:txBody>
      </p:sp>
      <p:sp>
        <p:nvSpPr>
          <p:cNvPr id="3" name="object 3"/>
          <p:cNvSpPr/>
          <p:nvPr/>
        </p:nvSpPr>
        <p:spPr>
          <a:xfrm>
            <a:off x="761" y="761"/>
            <a:ext cx="9144000" cy="1143000"/>
          </a:xfrm>
          <a:custGeom>
            <a:avLst/>
            <a:gdLst/>
            <a:ahLst/>
            <a:cxnLst/>
            <a:rect l="l" t="t" r="r" b="b"/>
            <a:pathLst>
              <a:path w="9144000" h="1143000">
                <a:moveTo>
                  <a:pt x="0" y="0"/>
                </a:moveTo>
                <a:lnTo>
                  <a:pt x="9144000" y="0"/>
                </a:lnTo>
                <a:lnTo>
                  <a:pt x="9144000" y="1143000"/>
                </a:lnTo>
                <a:lnTo>
                  <a:pt x="0" y="1143000"/>
                </a:lnTo>
                <a:lnTo>
                  <a:pt x="0" y="0"/>
                </a:lnTo>
                <a:close/>
              </a:path>
            </a:pathLst>
          </a:custGeom>
          <a:ln w="25908">
            <a:solidFill>
              <a:srgbClr val="912813"/>
            </a:solidFill>
          </a:ln>
        </p:spPr>
        <p:txBody>
          <a:bodyPr wrap="square" lIns="0" tIns="0" rIns="0" bIns="0" rtlCol="0"/>
          <a:lstStyle/>
          <a:p>
            <a:endParaRPr/>
          </a:p>
        </p:txBody>
      </p:sp>
      <p:sp>
        <p:nvSpPr>
          <p:cNvPr id="4" name="object 4"/>
          <p:cNvSpPr txBox="1"/>
          <p:nvPr/>
        </p:nvSpPr>
        <p:spPr>
          <a:xfrm>
            <a:off x="451738" y="345186"/>
            <a:ext cx="638175" cy="546100"/>
          </a:xfrm>
          <a:prstGeom prst="rect">
            <a:avLst/>
          </a:prstGeom>
        </p:spPr>
        <p:txBody>
          <a:bodyPr vert="horz" wrap="square" lIns="0" tIns="0" rIns="0" bIns="0" rtlCol="0">
            <a:spAutoFit/>
          </a:bodyPr>
          <a:lstStyle/>
          <a:p>
            <a:pPr>
              <a:lnSpc>
                <a:spcPts val="4079"/>
              </a:lnSpc>
            </a:pPr>
            <a:r>
              <a:rPr sz="4300" b="1" spc="-5" dirty="0">
                <a:solidFill>
                  <a:srgbClr val="FFFFFF"/>
                </a:solidFill>
                <a:latin typeface="Calibri"/>
                <a:cs typeface="Calibri"/>
              </a:rPr>
              <a:t>Ho</a:t>
            </a:r>
            <a:endParaRPr sz="4300">
              <a:latin typeface="Calibri"/>
              <a:cs typeface="Calibri"/>
            </a:endParaRPr>
          </a:p>
        </p:txBody>
      </p:sp>
      <p:sp>
        <p:nvSpPr>
          <p:cNvPr id="5" name="object 5"/>
          <p:cNvSpPr txBox="1"/>
          <p:nvPr/>
        </p:nvSpPr>
        <p:spPr>
          <a:xfrm>
            <a:off x="1087244" y="345186"/>
            <a:ext cx="7602855" cy="546100"/>
          </a:xfrm>
          <a:prstGeom prst="rect">
            <a:avLst/>
          </a:prstGeom>
        </p:spPr>
        <p:txBody>
          <a:bodyPr vert="horz" wrap="square" lIns="0" tIns="0" rIns="0" bIns="0" rtlCol="0">
            <a:spAutoFit/>
          </a:bodyPr>
          <a:lstStyle/>
          <a:p>
            <a:pPr>
              <a:lnSpc>
                <a:spcPts val="4079"/>
              </a:lnSpc>
            </a:pPr>
            <a:r>
              <a:rPr sz="4300" b="1" spc="-5" dirty="0">
                <a:solidFill>
                  <a:srgbClr val="FFFFFF"/>
                </a:solidFill>
                <a:latin typeface="Calibri"/>
                <a:cs typeface="Calibri"/>
              </a:rPr>
              <a:t>w </a:t>
            </a:r>
            <a:r>
              <a:rPr sz="4300" b="1" spc="-25" dirty="0">
                <a:solidFill>
                  <a:srgbClr val="FFFFFF"/>
                </a:solidFill>
                <a:latin typeface="Calibri"/>
                <a:cs typeface="Calibri"/>
              </a:rPr>
              <a:t>to Enter </a:t>
            </a:r>
            <a:r>
              <a:rPr sz="4300" b="1" spc="-15" dirty="0">
                <a:solidFill>
                  <a:srgbClr val="FFFFFF"/>
                </a:solidFill>
                <a:latin typeface="Calibri"/>
                <a:cs typeface="Calibri"/>
              </a:rPr>
              <a:t>Student </a:t>
            </a:r>
            <a:r>
              <a:rPr sz="4300" b="1" spc="-5" dirty="0">
                <a:solidFill>
                  <a:srgbClr val="FFFFFF"/>
                </a:solidFill>
                <a:latin typeface="Calibri"/>
                <a:cs typeface="Calibri"/>
              </a:rPr>
              <a:t>Caseload</a:t>
            </a:r>
            <a:r>
              <a:rPr sz="4300" b="1" spc="100" dirty="0">
                <a:solidFill>
                  <a:srgbClr val="FFFFFF"/>
                </a:solidFill>
                <a:latin typeface="Calibri"/>
                <a:cs typeface="Calibri"/>
              </a:rPr>
              <a:t> </a:t>
            </a:r>
            <a:r>
              <a:rPr sz="4300" b="1" spc="-25" dirty="0">
                <a:solidFill>
                  <a:srgbClr val="FFFFFF"/>
                </a:solidFill>
                <a:latin typeface="Calibri"/>
                <a:cs typeface="Calibri"/>
              </a:rPr>
              <a:t>Data</a:t>
            </a:r>
            <a:endParaRPr sz="4300">
              <a:latin typeface="Calibri"/>
              <a:cs typeface="Calibri"/>
            </a:endParaRPr>
          </a:p>
        </p:txBody>
      </p:sp>
      <p:sp>
        <p:nvSpPr>
          <p:cNvPr id="6" name="object 6"/>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2244851" y="1930908"/>
            <a:ext cx="6096000" cy="4139183"/>
          </a:xfrm>
          <a:prstGeom prst="rect">
            <a:avLst/>
          </a:prstGeom>
          <a:blipFill>
            <a:blip r:embed="rId5" cstate="print"/>
            <a:stretch>
              <a:fillRect/>
            </a:stretch>
          </a:blipFill>
        </p:spPr>
        <p:txBody>
          <a:bodyPr wrap="square" lIns="0" tIns="0" rIns="0" bIns="0" rtlCol="0"/>
          <a:lstStyle/>
          <a:p>
            <a:endParaRPr/>
          </a:p>
        </p:txBody>
      </p:sp>
      <p:sp>
        <p:nvSpPr>
          <p:cNvPr id="10" name="object 10"/>
          <p:cNvSpPr txBox="1">
            <a:spLocks noGrp="1"/>
          </p:cNvSpPr>
          <p:nvPr>
            <p:ph type="body" idx="1"/>
          </p:nvPr>
        </p:nvSpPr>
        <p:spPr>
          <a:prstGeom prst="rect">
            <a:avLst/>
          </a:prstGeom>
        </p:spPr>
        <p:txBody>
          <a:bodyPr vert="horz" wrap="square" lIns="0" tIns="13335" rIns="0" bIns="0" rtlCol="0">
            <a:spAutoFit/>
          </a:bodyPr>
          <a:lstStyle/>
          <a:p>
            <a:pPr marL="1795780" marR="5080" indent="537845">
              <a:lnSpc>
                <a:spcPct val="100000"/>
              </a:lnSpc>
              <a:spcBef>
                <a:spcPts val="105"/>
              </a:spcBef>
            </a:pPr>
            <a:r>
              <a:rPr spc="-5" dirty="0"/>
              <a:t>Springfield </a:t>
            </a:r>
            <a:r>
              <a:rPr spc="-10" dirty="0"/>
              <a:t>College  </a:t>
            </a:r>
            <a:r>
              <a:rPr spc="-5" dirty="0"/>
              <a:t>AmeriCorps</a:t>
            </a:r>
            <a:r>
              <a:rPr spc="-110" dirty="0"/>
              <a:t> </a:t>
            </a:r>
            <a:r>
              <a:rPr spc="-5" dirty="0"/>
              <a:t>2018–2019</a:t>
            </a:r>
          </a:p>
          <a:p>
            <a:pPr marL="1576705" algn="ctr">
              <a:lnSpc>
                <a:spcPct val="100000"/>
              </a:lnSpc>
              <a:spcBef>
                <a:spcPts val="3354"/>
              </a:spcBef>
            </a:pPr>
            <a:r>
              <a:rPr lang="en-US" u="heavy" spc="-10" dirty="0" smtClean="0">
                <a:uFill>
                  <a:solidFill>
                    <a:srgbClr val="000000"/>
                  </a:solidFill>
                </a:uFill>
              </a:rPr>
              <a:t>Member Meeting </a:t>
            </a:r>
            <a:endParaRPr u="heavy" spc="-5" dirty="0">
              <a:uFill>
                <a:solidFill>
                  <a:srgbClr val="000000"/>
                </a:solidFill>
              </a:uFill>
            </a:endParaRPr>
          </a:p>
        </p:txBody>
      </p:sp>
      <p:sp>
        <p:nvSpPr>
          <p:cNvPr id="11" name="object 11"/>
          <p:cNvSpPr txBox="1"/>
          <p:nvPr/>
        </p:nvSpPr>
        <p:spPr>
          <a:xfrm>
            <a:off x="2706923" y="5205314"/>
            <a:ext cx="5515610" cy="764312"/>
          </a:xfrm>
          <a:prstGeom prst="rect">
            <a:avLst/>
          </a:prstGeom>
        </p:spPr>
        <p:txBody>
          <a:bodyPr vert="horz" wrap="square" lIns="0" tIns="12700" rIns="0" bIns="0" rtlCol="0">
            <a:spAutoFit/>
          </a:bodyPr>
          <a:lstStyle/>
          <a:p>
            <a:pPr marL="1202690">
              <a:lnSpc>
                <a:spcPct val="100000"/>
              </a:lnSpc>
              <a:spcBef>
                <a:spcPts val="100"/>
              </a:spcBef>
            </a:pPr>
            <a:r>
              <a:rPr lang="en-US" sz="3200" b="1" spc="-10" dirty="0" smtClean="0">
                <a:latin typeface="Calibri"/>
                <a:cs typeface="Calibri"/>
              </a:rPr>
              <a:t>October</a:t>
            </a:r>
            <a:r>
              <a:rPr sz="3200" b="1" spc="-5" dirty="0" smtClean="0">
                <a:latin typeface="Calibri"/>
                <a:cs typeface="Calibri"/>
              </a:rPr>
              <a:t> </a:t>
            </a:r>
            <a:r>
              <a:rPr sz="3200" b="1" spc="-5" dirty="0">
                <a:latin typeface="Calibri"/>
                <a:cs typeface="Calibri"/>
              </a:rPr>
              <a:t>2018</a:t>
            </a:r>
            <a:endParaRPr sz="3200" dirty="0">
              <a:latin typeface="Calibri"/>
              <a:cs typeface="Calibri"/>
            </a:endParaRPr>
          </a:p>
          <a:p>
            <a:pPr marL="12700">
              <a:lnSpc>
                <a:spcPct val="100000"/>
              </a:lnSpc>
              <a:spcBef>
                <a:spcPts val="80"/>
              </a:spcBef>
            </a:pPr>
            <a:r>
              <a:rPr sz="1600" b="1" spc="-10" dirty="0" smtClean="0">
                <a:latin typeface="Calibri"/>
                <a:cs typeface="Calibri"/>
              </a:rPr>
              <a:t>(</a:t>
            </a:r>
            <a:r>
              <a:rPr lang="en-US" sz="1600" b="1" spc="-10" dirty="0" smtClean="0">
                <a:latin typeface="Calibri"/>
                <a:cs typeface="Calibri"/>
              </a:rPr>
              <a:t>will be </a:t>
            </a:r>
            <a:r>
              <a:rPr sz="1600" b="1" spc="-10" dirty="0" smtClean="0">
                <a:latin typeface="Calibri"/>
                <a:cs typeface="Calibri"/>
              </a:rPr>
              <a:t>available </a:t>
            </a:r>
            <a:r>
              <a:rPr sz="1600" b="1" dirty="0">
                <a:latin typeface="Calibri"/>
                <a:cs typeface="Calibri"/>
              </a:rPr>
              <a:t>in the </a:t>
            </a:r>
            <a:r>
              <a:rPr sz="1600" b="1" spc="-10" dirty="0">
                <a:latin typeface="Calibri"/>
                <a:cs typeface="Calibri"/>
              </a:rPr>
              <a:t>Resources </a:t>
            </a:r>
            <a:r>
              <a:rPr sz="1600" b="1" dirty="0">
                <a:latin typeface="Calibri"/>
                <a:cs typeface="Calibri"/>
              </a:rPr>
              <a:t>Section on </a:t>
            </a:r>
            <a:r>
              <a:rPr sz="1600" b="1" spc="-5" dirty="0">
                <a:latin typeface="Calibri"/>
                <a:cs typeface="Calibri"/>
              </a:rPr>
              <a:t>the OnCorps</a:t>
            </a:r>
            <a:r>
              <a:rPr sz="1600" b="1" spc="-130" dirty="0">
                <a:latin typeface="Calibri"/>
                <a:cs typeface="Calibri"/>
              </a:rPr>
              <a:t> </a:t>
            </a:r>
            <a:r>
              <a:rPr sz="1600" b="1" spc="-10" dirty="0">
                <a:latin typeface="Calibri"/>
                <a:cs typeface="Calibri"/>
              </a:rPr>
              <a:t>Portal)</a:t>
            </a:r>
            <a:endParaRPr sz="1600" dirty="0">
              <a:latin typeface="Calibri"/>
              <a:cs typeface="Calibri"/>
            </a:endParaRPr>
          </a:p>
        </p:txBody>
      </p:sp>
      <p:sp>
        <p:nvSpPr>
          <p:cNvPr id="12" name="object 12"/>
          <p:cNvSpPr/>
          <p:nvPr/>
        </p:nvSpPr>
        <p:spPr>
          <a:xfrm>
            <a:off x="761" y="1143761"/>
            <a:ext cx="1447800" cy="5714365"/>
          </a:xfrm>
          <a:custGeom>
            <a:avLst/>
            <a:gdLst/>
            <a:ahLst/>
            <a:cxnLst/>
            <a:rect l="l" t="t" r="r" b="b"/>
            <a:pathLst>
              <a:path w="1447800" h="5714365">
                <a:moveTo>
                  <a:pt x="0" y="5714238"/>
                </a:moveTo>
                <a:lnTo>
                  <a:pt x="1447787" y="5714238"/>
                </a:lnTo>
                <a:lnTo>
                  <a:pt x="1447787" y="0"/>
                </a:lnTo>
                <a:lnTo>
                  <a:pt x="0" y="0"/>
                </a:lnTo>
                <a:lnTo>
                  <a:pt x="0" y="5714238"/>
                </a:lnTo>
                <a:close/>
              </a:path>
            </a:pathLst>
          </a:custGeom>
          <a:solidFill>
            <a:srgbClr val="912813"/>
          </a:solidFill>
        </p:spPr>
        <p:txBody>
          <a:bodyPr wrap="square" lIns="0" tIns="0" rIns="0" bIns="0" rtlCol="0"/>
          <a:lstStyle/>
          <a:p>
            <a:endParaRPr/>
          </a:p>
        </p:txBody>
      </p:sp>
      <p:sp>
        <p:nvSpPr>
          <p:cNvPr id="13" name="object 13"/>
          <p:cNvSpPr/>
          <p:nvPr/>
        </p:nvSpPr>
        <p:spPr>
          <a:xfrm>
            <a:off x="761" y="761"/>
            <a:ext cx="1447800" cy="6858000"/>
          </a:xfrm>
          <a:custGeom>
            <a:avLst/>
            <a:gdLst/>
            <a:ahLst/>
            <a:cxnLst/>
            <a:rect l="l" t="t" r="r" b="b"/>
            <a:pathLst>
              <a:path w="1447800" h="6858000">
                <a:moveTo>
                  <a:pt x="0" y="0"/>
                </a:moveTo>
                <a:lnTo>
                  <a:pt x="1447800" y="0"/>
                </a:lnTo>
                <a:lnTo>
                  <a:pt x="1447800" y="6858000"/>
                </a:lnTo>
                <a:lnTo>
                  <a:pt x="0" y="6858000"/>
                </a:lnTo>
                <a:lnTo>
                  <a:pt x="0" y="0"/>
                </a:lnTo>
                <a:close/>
              </a:path>
            </a:pathLst>
          </a:custGeom>
          <a:ln w="25908">
            <a:solidFill>
              <a:srgbClr val="912813"/>
            </a:solidFill>
          </a:ln>
        </p:spPr>
        <p:txBody>
          <a:bodyPr wrap="square" lIns="0" tIns="0" rIns="0" bIns="0" rtlCol="0"/>
          <a:lstStyle/>
          <a:p>
            <a:endParaRPr/>
          </a:p>
        </p:txBody>
      </p:sp>
      <p:sp>
        <p:nvSpPr>
          <p:cNvPr id="14" name="object 14"/>
          <p:cNvSpPr/>
          <p:nvPr/>
        </p:nvSpPr>
        <p:spPr>
          <a:xfrm>
            <a:off x="1524000" y="1263396"/>
            <a:ext cx="792480" cy="726947"/>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2371344" y="1228344"/>
            <a:ext cx="717803" cy="758951"/>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3115055" y="1264919"/>
            <a:ext cx="2904743" cy="696467"/>
          </a:xfrm>
          <a:prstGeom prst="rect">
            <a:avLst/>
          </a:prstGeom>
          <a:blipFill>
            <a:blip r:embed="rId8" cstate="print"/>
            <a:stretch>
              <a:fillRect/>
            </a:stretch>
          </a:blipFill>
        </p:spPr>
        <p:txBody>
          <a:bodyPr wrap="square" lIns="0" tIns="0" rIns="0" bIns="0" rtlCol="0"/>
          <a:lstStyle/>
          <a:p>
            <a:endParaRPr/>
          </a:p>
        </p:txBody>
      </p:sp>
      <p:sp>
        <p:nvSpPr>
          <p:cNvPr id="17" name="object 17"/>
          <p:cNvSpPr/>
          <p:nvPr/>
        </p:nvSpPr>
        <p:spPr>
          <a:xfrm>
            <a:off x="761" y="761"/>
            <a:ext cx="9143365" cy="1143000"/>
          </a:xfrm>
          <a:custGeom>
            <a:avLst/>
            <a:gdLst/>
            <a:ahLst/>
            <a:cxnLst/>
            <a:rect l="l" t="t" r="r" b="b"/>
            <a:pathLst>
              <a:path w="9143365" h="1143000">
                <a:moveTo>
                  <a:pt x="0" y="1143000"/>
                </a:moveTo>
                <a:lnTo>
                  <a:pt x="9143238" y="1143000"/>
                </a:lnTo>
                <a:lnTo>
                  <a:pt x="9143238" y="0"/>
                </a:lnTo>
                <a:lnTo>
                  <a:pt x="0" y="0"/>
                </a:lnTo>
                <a:lnTo>
                  <a:pt x="0" y="1143000"/>
                </a:lnTo>
                <a:close/>
              </a:path>
            </a:pathLst>
          </a:custGeom>
          <a:solidFill>
            <a:srgbClr val="912813"/>
          </a:solidFill>
        </p:spPr>
        <p:txBody>
          <a:bodyPr wrap="square" lIns="0" tIns="0" rIns="0" bIns="0" rtlCol="0"/>
          <a:lstStyle/>
          <a:p>
            <a:endParaRPr/>
          </a:p>
        </p:txBody>
      </p:sp>
      <p:sp>
        <p:nvSpPr>
          <p:cNvPr id="18" name="object 18"/>
          <p:cNvSpPr/>
          <p:nvPr/>
        </p:nvSpPr>
        <p:spPr>
          <a:xfrm>
            <a:off x="761" y="761"/>
            <a:ext cx="9144000" cy="1143000"/>
          </a:xfrm>
          <a:custGeom>
            <a:avLst/>
            <a:gdLst/>
            <a:ahLst/>
            <a:cxnLst/>
            <a:rect l="l" t="t" r="r" b="b"/>
            <a:pathLst>
              <a:path w="9144000" h="1143000">
                <a:moveTo>
                  <a:pt x="0" y="0"/>
                </a:moveTo>
                <a:lnTo>
                  <a:pt x="9144000" y="0"/>
                </a:lnTo>
                <a:lnTo>
                  <a:pt x="9144000" y="1143000"/>
                </a:lnTo>
                <a:lnTo>
                  <a:pt x="0" y="1143000"/>
                </a:lnTo>
                <a:lnTo>
                  <a:pt x="0" y="0"/>
                </a:lnTo>
                <a:close/>
              </a:path>
            </a:pathLst>
          </a:custGeom>
          <a:ln w="25908">
            <a:solidFill>
              <a:srgbClr val="912813"/>
            </a:solidFill>
          </a:ln>
        </p:spPr>
        <p:txBody>
          <a:bodyPr wrap="square" lIns="0" tIns="0" rIns="0" bIns="0" rtlCol="0"/>
          <a:lstStyle/>
          <a:p>
            <a:endParaRPr/>
          </a:p>
        </p:txBody>
      </p:sp>
      <p:sp>
        <p:nvSpPr>
          <p:cNvPr id="19" name="object 19"/>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endParaRPr spc="-2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Agenda</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9" name="Rectangle 8"/>
          <p:cNvSpPr/>
          <p:nvPr/>
        </p:nvSpPr>
        <p:spPr>
          <a:xfrm>
            <a:off x="1629155" y="1188506"/>
            <a:ext cx="7391400" cy="5010987"/>
          </a:xfrm>
          <a:prstGeom prst="rect">
            <a:avLst/>
          </a:prstGeom>
        </p:spPr>
        <p:txBody>
          <a:bodyPr wrap="square">
            <a:spAutoFit/>
          </a:bodyPr>
          <a:lstStyle/>
          <a:p>
            <a:pPr marL="285750" indent="-285750">
              <a:lnSpc>
                <a:spcPct val="107000"/>
              </a:lnSpc>
              <a:spcAft>
                <a:spcPts val="800"/>
              </a:spcAft>
              <a:buFont typeface="Wingdings" panose="05000000000000000000" pitchFamily="2" charset="2"/>
              <a:buChar char="q"/>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Sign In</a:t>
            </a: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Take Scrap Paper and Pencil</a:t>
            </a: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Name Check In &amp; One Word or Phrase</a:t>
            </a: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Font typeface="Wingdings" panose="05000000000000000000" pitchFamily="2" charset="2"/>
              <a:buChar char="q"/>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How are you feeling today?</a:t>
            </a: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b="1" dirty="0" smtClean="0">
                <a:effectLst/>
                <a:latin typeface="Calibri" panose="020F0502020204030204" pitchFamily="34" charset="0"/>
                <a:ea typeface="Calibri" panose="020F0502020204030204" pitchFamily="34" charset="0"/>
                <a:cs typeface="Times New Roman" panose="02020603050405020304" pitchFamily="18" charset="0"/>
              </a:rPr>
              <a:t>Updates:</a:t>
            </a:r>
            <a:endParaRPr lang="en-US"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a:t>SPS </a:t>
            </a:r>
            <a:r>
              <a:rPr lang="en-US" sz="1600" dirty="0" err="1"/>
              <a:t>WiFi</a:t>
            </a:r>
            <a:endParaRPr lang="en-US" sz="1400" dirty="0"/>
          </a:p>
          <a:p>
            <a:pPr marL="742950" lvl="1" indent="-285750">
              <a:buFont typeface="Arial" panose="020B0604020202020204" pitchFamily="34" charset="0"/>
              <a:buChar char="•"/>
            </a:pPr>
            <a:r>
              <a:rPr lang="en-US" sz="1600" dirty="0"/>
              <a:t>Power School Access </a:t>
            </a:r>
            <a:endParaRPr lang="en-US" sz="1400" dirty="0"/>
          </a:p>
          <a:p>
            <a:pPr marL="742950" lvl="1" indent="-285750">
              <a:buFont typeface="Arial" panose="020B0604020202020204" pitchFamily="34" charset="0"/>
              <a:buChar char="•"/>
            </a:pPr>
            <a:r>
              <a:rPr lang="en-US" sz="1600" dirty="0"/>
              <a:t>Sexual Harassment Training – Link from </a:t>
            </a:r>
            <a:r>
              <a:rPr lang="en-US" sz="1600" dirty="0" err="1"/>
              <a:t>Everfi</a:t>
            </a:r>
            <a:endParaRPr lang="en-US" sz="1400" dirty="0"/>
          </a:p>
          <a:p>
            <a:pPr marL="742950" lvl="1" indent="-285750">
              <a:buFont typeface="Arial" panose="020B0604020202020204" pitchFamily="34" charset="0"/>
              <a:buChar char="•"/>
            </a:pPr>
            <a:r>
              <a:rPr lang="en-US" sz="1600" dirty="0"/>
              <a:t>Volunteer Opportunities </a:t>
            </a:r>
            <a:endParaRPr lang="en-US" sz="1400" dirty="0"/>
          </a:p>
          <a:p>
            <a:pPr marL="742950" lvl="1" indent="-285750">
              <a:buFont typeface="Arial" panose="020B0604020202020204" pitchFamily="34" charset="0"/>
              <a:buChar char="•"/>
            </a:pPr>
            <a:r>
              <a:rPr lang="en-US" sz="1600" dirty="0" smtClean="0"/>
              <a:t>Like </a:t>
            </a:r>
            <a:r>
              <a:rPr lang="en-US" sz="1600" dirty="0"/>
              <a:t>us on Facebook, Follow us on Instagram and/or Twitter</a:t>
            </a:r>
            <a:endParaRPr lang="en-US" sz="1400" dirty="0"/>
          </a:p>
          <a:p>
            <a:pPr marL="742950" lvl="1" indent="-285750">
              <a:buFont typeface="Arial" panose="020B0604020202020204" pitchFamily="34" charset="0"/>
              <a:buChar char="•"/>
            </a:pPr>
            <a:r>
              <a:rPr lang="en-US" sz="1600" dirty="0"/>
              <a:t>Training on 10/18 around 3pm on Self-Care While Supporting Students</a:t>
            </a:r>
            <a:endParaRPr lang="en-US" sz="1400" dirty="0"/>
          </a:p>
          <a:p>
            <a:pPr marL="742950" lvl="1" indent="-285750">
              <a:buFont typeface="Arial" panose="020B0604020202020204" pitchFamily="34" charset="0"/>
              <a:buChar char="•"/>
            </a:pPr>
            <a:r>
              <a:rPr lang="en-US" sz="1600" dirty="0"/>
              <a:t>Data entry – caseloads – CDW training – Student pre and post survey</a:t>
            </a:r>
            <a:endParaRPr lang="en-US" sz="1400" dirty="0"/>
          </a:p>
          <a:p>
            <a:pPr marL="742950" lvl="1" indent="-285750">
              <a:buFont typeface="Arial" panose="020B0604020202020204" pitchFamily="34" charset="0"/>
              <a:buChar char="•"/>
            </a:pPr>
            <a:r>
              <a:rPr lang="en-US" sz="1600" dirty="0"/>
              <a:t>Service Projects (proposals, expenses, Humanics in Action mini-grants, etc.)</a:t>
            </a:r>
            <a:endParaRPr lang="en-US" sz="1400" dirty="0"/>
          </a:p>
          <a:p>
            <a:pPr marL="742950" lvl="1" indent="-285750">
              <a:buFont typeface="Arial" panose="020B0604020202020204" pitchFamily="34" charset="0"/>
              <a:buChar char="•"/>
            </a:pPr>
            <a:r>
              <a:rPr lang="en-US" sz="1600" dirty="0"/>
              <a:t>Opening Day on 11/2/2018</a:t>
            </a:r>
            <a:endParaRPr lang="en-US" sz="1400" dirty="0"/>
          </a:p>
          <a:p>
            <a:pPr marL="742950" lvl="1" indent="-285750">
              <a:buFont typeface="Arial" panose="020B0604020202020204" pitchFamily="34" charset="0"/>
              <a:buChar char="•"/>
            </a:pPr>
            <a:r>
              <a:rPr lang="en-US" sz="1600" dirty="0" smtClean="0"/>
              <a:t>Discussion </a:t>
            </a:r>
            <a:r>
              <a:rPr lang="en-US" sz="1600" dirty="0"/>
              <a:t>/ Partner Exercise </a:t>
            </a:r>
            <a:endParaRPr lang="en-US" sz="1400" dirty="0"/>
          </a:p>
          <a:p>
            <a:pPr marL="742950" lvl="1" indent="-285750">
              <a:buFont typeface="Arial" panose="020B0604020202020204" pitchFamily="34" charset="0"/>
              <a:buChar char="•"/>
            </a:pPr>
            <a:r>
              <a:rPr lang="en-US" sz="1600" dirty="0" smtClean="0"/>
              <a:t>Questions</a:t>
            </a:r>
            <a:endParaRPr lang="en-US" sz="1400" dirty="0"/>
          </a:p>
          <a:p>
            <a:pPr marL="742950" lvl="1" indent="-285750">
              <a:buFont typeface="Arial" panose="020B0604020202020204" pitchFamily="34" charset="0"/>
              <a:buChar char="•"/>
            </a:pPr>
            <a:r>
              <a:rPr lang="en-US" sz="1600" dirty="0" smtClean="0"/>
              <a:t>Your </a:t>
            </a:r>
            <a:r>
              <a:rPr lang="en-US" sz="1600" dirty="0"/>
              <a:t>Asset Value / What’s missing from your toolbox?</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Member Updates:</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12" name="Rectangle 11"/>
          <p:cNvSpPr/>
          <p:nvPr/>
        </p:nvSpPr>
        <p:spPr>
          <a:xfrm>
            <a:off x="1676400" y="1873757"/>
            <a:ext cx="5410200" cy="3986091"/>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SPS </a:t>
            </a:r>
            <a:r>
              <a:rPr lang="en-US" sz="1600" dirty="0" err="1" smtClean="0">
                <a:effectLst/>
                <a:latin typeface="Calibri" panose="020F0502020204030204" pitchFamily="34" charset="0"/>
                <a:ea typeface="Calibri" panose="020F0502020204030204" pitchFamily="34" charset="0"/>
                <a:cs typeface="Times New Roman" panose="02020603050405020304" pitchFamily="18" charset="0"/>
              </a:rPr>
              <a:t>WiFi</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smtClean="0">
                <a:latin typeface="Calibri" panose="020F0502020204030204" pitchFamily="34" charset="0"/>
                <a:ea typeface="Calibri" panose="020F0502020204030204" pitchFamily="34" charset="0"/>
                <a:cs typeface="Times New Roman" panose="02020603050405020304" pitchFamily="18" charset="0"/>
              </a:rPr>
              <a:t>(accessible or not)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Power School Access as AmeriCorps</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Sexual Harassment Training – Link from </a:t>
            </a:r>
            <a:r>
              <a:rPr lang="en-US" sz="1600" dirty="0" err="1" smtClean="0">
                <a:effectLst/>
                <a:latin typeface="Calibri" panose="020F0502020204030204" pitchFamily="34" charset="0"/>
                <a:ea typeface="Calibri" panose="020F0502020204030204" pitchFamily="34" charset="0"/>
                <a:cs typeface="Times New Roman" panose="02020603050405020304" pitchFamily="18" charset="0"/>
              </a:rPr>
              <a:t>Everfi</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Volunteer Opportunities </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Add to your service hours</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Upcoming Opportunities (WGBY, Veterans </a:t>
            </a:r>
            <a:br>
              <a:rPr lang="en-US" sz="16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Affairs, Stop the Violence March and Resource Fair, Humanics in Action, afterschool programs, etc.)</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Like us on Facebook, Follow us on Instagram and/or Twitter</a:t>
            </a:r>
          </a:p>
          <a:p>
            <a:pPr marL="342900" marR="0" lvl="0" indent="-342900">
              <a:lnSpc>
                <a:spcPct val="107000"/>
              </a:lnSpc>
              <a:spcBef>
                <a:spcPts val="0"/>
              </a:spcBef>
              <a:spcAft>
                <a:spcPts val="0"/>
              </a:spcAft>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Weekly member spotlight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Weekly News Update via email every Monday</a:t>
            </a:r>
          </a:p>
          <a:p>
            <a:pPr marL="342900" marR="0" lvl="0" indent="-342900">
              <a:lnSpc>
                <a:spcPct val="107000"/>
              </a:lnSpc>
              <a:spcBef>
                <a:spcPts val="0"/>
              </a:spcBef>
              <a:spcAft>
                <a:spcPts val="80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Training on 10/18 around 3pm on Self-Care While Supporting Students</a:t>
            </a:r>
          </a:p>
          <a:p>
            <a:pPr marL="342900" marR="0" lvl="0" indent="-342900">
              <a:lnSpc>
                <a:spcPct val="107000"/>
              </a:lnSpc>
              <a:spcBef>
                <a:spcPts val="0"/>
              </a:spcBef>
              <a:spcAft>
                <a:spcPts val="80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descr="Subaru Gas Cap Lanyard / Tether by Lisa48frog - Thingivers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5529" y="1542289"/>
            <a:ext cx="2466975" cy="18478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Member Updates:</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11" name="Rectangle 10"/>
          <p:cNvSpPr/>
          <p:nvPr/>
        </p:nvSpPr>
        <p:spPr>
          <a:xfrm>
            <a:off x="1981961" y="1295400"/>
            <a:ext cx="6019800" cy="5200847"/>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Student Data</a:t>
            </a:r>
          </a:p>
          <a:p>
            <a:pPr marL="800100" lvl="1"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How many have </a:t>
            </a: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caseloads?</a:t>
            </a:r>
          </a:p>
          <a:p>
            <a:pPr marL="800100" lvl="1" indent="-342900">
              <a:lnSpc>
                <a:spcPct val="107000"/>
              </a:lnSpc>
              <a:buFont typeface="Symbol" panose="05050102010706020507" pitchFamily="18" charset="2"/>
              <a:buChar char=""/>
            </a:pPr>
            <a:r>
              <a:rPr lang="en-US" sz="1600" dirty="0" smtClean="0">
                <a:latin typeface="Calibri" panose="020F0502020204030204" pitchFamily="34" charset="0"/>
                <a:ea typeface="Calibri" panose="020F0502020204030204" pitchFamily="34" charset="0"/>
                <a:cs typeface="Times New Roman" panose="02020603050405020304" pitchFamily="18" charset="0"/>
              </a:rPr>
              <a:t>Intervention Tracking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Power School / Community Data Warehouse Workshops</a:t>
            </a: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Student Pre and Post Surveys (ready next week)</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Service Projects </a:t>
            </a: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Proposals are due in January</a:t>
            </a: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Submit a project proposal </a:t>
            </a:r>
            <a:r>
              <a:rPr lang="en-US" sz="1600" dirty="0" smtClean="0">
                <a:latin typeface="Calibri" panose="020F0502020204030204" pitchFamily="34" charset="0"/>
                <a:ea typeface="Calibri" panose="020F0502020204030204" pitchFamily="34" charset="0"/>
                <a:cs typeface="Times New Roman" panose="02020603050405020304" pitchFamily="18" charset="0"/>
              </a:rPr>
              <a:t>at any time</a:t>
            </a: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Expenses are reimbursable (include estimated budget in project proposal) </a:t>
            </a:r>
          </a:p>
          <a:p>
            <a:pPr marL="800100" lvl="1" indent="-342900">
              <a:lnSpc>
                <a:spcPct val="107000"/>
              </a:lnSpc>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Humanics in Action mini-grants (can help with additional funding towards projects)</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Opening Day on 11/2/2018</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Sign-up to confirm your attendance</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Bus loading at 6:45am</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Bus departs at 7:00am</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Bus leaves Boston at 4:00pm</a:t>
            </a:r>
          </a:p>
          <a:p>
            <a:pPr marL="742950" marR="0" lvl="1" indent="-285750">
              <a:lnSpc>
                <a:spcPct val="107000"/>
              </a:lnSpc>
              <a:spcBef>
                <a:spcPts val="0"/>
              </a:spcBef>
              <a:spcAft>
                <a:spcPts val="800"/>
              </a:spcAft>
              <a:buFont typeface="Courier New" panose="02070309020205020404" pitchFamily="49" charset="0"/>
              <a:buChar char="o"/>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Service project ideas while in Boston (preference?)</a:t>
            </a:r>
          </a:p>
          <a:p>
            <a:pPr marL="285750" indent="-285750">
              <a:lnSpc>
                <a:spcPct val="107000"/>
              </a:lnSpc>
              <a:spcAft>
                <a:spcPts val="800"/>
              </a:spcAft>
              <a:buFont typeface="Courier New" panose="02070309020205020404" pitchFamily="49" charset="0"/>
              <a:buChar char="o"/>
            </a:pPr>
            <a:r>
              <a:rPr lang="en-US" sz="1600"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No Monthly November Meeting</a:t>
            </a:r>
            <a:endParaRPr lang="en-US" sz="16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Groups or Pairs </a:t>
            </a:r>
            <a:r>
              <a:rPr lang="en-US" spc="-10" dirty="0" smtClean="0"/>
              <a:t>Discussion</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14" name="Rectangle 13"/>
          <p:cNvSpPr/>
          <p:nvPr/>
        </p:nvSpPr>
        <p:spPr>
          <a:xfrm>
            <a:off x="1684272" y="1703431"/>
            <a:ext cx="6317489" cy="1574149"/>
          </a:xfrm>
          <a:prstGeom prst="rect">
            <a:avLst/>
          </a:prstGeom>
        </p:spPr>
        <p:txBody>
          <a:bodyPr wrap="square">
            <a:spAutoFit/>
          </a:bodyPr>
          <a:lstStyle/>
          <a:p>
            <a:pPr marR="0" lvl="0">
              <a:lnSpc>
                <a:spcPct val="107000"/>
              </a:lnSpc>
              <a:spcBef>
                <a:spcPts val="0"/>
              </a:spcBef>
              <a:spcAft>
                <a:spcPts val="0"/>
              </a:spcAft>
            </a:pPr>
            <a:r>
              <a:rPr lang="en-US" b="1" u="sng" dirty="0" smtClean="0">
                <a:effectLst/>
                <a:latin typeface="Calibri" panose="020F0502020204030204" pitchFamily="34" charset="0"/>
                <a:ea typeface="Calibri" panose="020F0502020204030204" pitchFamily="34" charset="0"/>
                <a:cs typeface="Times New Roman" panose="02020603050405020304" pitchFamily="18" charset="0"/>
              </a:rPr>
              <a:t>Discussion Questions:</a:t>
            </a:r>
            <a:endParaRPr lang="en-US" sz="1600" b="1" u="sng"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Things you didn’t think you’d be doing as an AmeriCorps member but are.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Things you hoped to do as an AmeriCorps member, but didn’t realize how it would affect you.</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Picture 14" descr="UT - Udaipur Talents | An open space for Udaipur to share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3338" y="3581400"/>
            <a:ext cx="3382483" cy="23570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Questions</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pic>
        <p:nvPicPr>
          <p:cNvPr id="12" name="Picture 11" descr="PROFESSORES LUSOS: &quot;Enquanto docente QZP sou obrigado a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4200" y="1524000"/>
            <a:ext cx="4343400" cy="4343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Things that make you go Hmm…</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14" name="Rectangle 13"/>
          <p:cNvSpPr/>
          <p:nvPr/>
        </p:nvSpPr>
        <p:spPr>
          <a:xfrm>
            <a:off x="1856491" y="2362200"/>
            <a:ext cx="2971800" cy="400110"/>
          </a:xfrm>
          <a:prstGeom prst="rect">
            <a:avLst/>
          </a:prstGeom>
        </p:spPr>
        <p:txBody>
          <a:bodyPr wrap="square">
            <a:spAutoFit/>
          </a:bodyPr>
          <a:lstStyle/>
          <a:p>
            <a:r>
              <a:rPr lang="en-US" sz="2000" b="1" i="1" dirty="0" smtClean="0">
                <a:latin typeface="Calibri" panose="020F0502020204030204" pitchFamily="34" charset="0"/>
                <a:ea typeface="Calibri" panose="020F0502020204030204" pitchFamily="34" charset="0"/>
                <a:cs typeface="Times New Roman" panose="02020603050405020304" pitchFamily="18" charset="0"/>
              </a:rPr>
              <a:t>What is your Asset Value?</a:t>
            </a:r>
          </a:p>
        </p:txBody>
      </p:sp>
      <p:pic>
        <p:nvPicPr>
          <p:cNvPr id="15" name="Picture 14" descr="Information Protection | Defending The Digital Workplac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5741" y="3557967"/>
            <a:ext cx="2314956" cy="1891857"/>
          </a:xfrm>
          <a:prstGeom prst="rect">
            <a:avLst/>
          </a:prstGeom>
        </p:spPr>
      </p:pic>
      <p:pic>
        <p:nvPicPr>
          <p:cNvPr id="16" name="Picture 15" descr="Holding Less than 20% of Shares | Boundless Account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5000" y="2971800"/>
            <a:ext cx="2514600" cy="2514600"/>
          </a:xfrm>
          <a:prstGeom prst="rect">
            <a:avLst/>
          </a:prstGeom>
        </p:spPr>
      </p:pic>
      <p:sp>
        <p:nvSpPr>
          <p:cNvPr id="17" name="Rectangle 16"/>
          <p:cNvSpPr/>
          <p:nvPr/>
        </p:nvSpPr>
        <p:spPr>
          <a:xfrm>
            <a:off x="4800600" y="3105090"/>
            <a:ext cx="3881575" cy="400110"/>
          </a:xfrm>
          <a:prstGeom prst="rect">
            <a:avLst/>
          </a:prstGeom>
        </p:spPr>
        <p:txBody>
          <a:bodyPr wrap="none">
            <a:spAutoFit/>
          </a:bodyPr>
          <a:lstStyle/>
          <a:p>
            <a:r>
              <a:rPr lang="en-US" sz="2000" b="1" i="1" dirty="0">
                <a:latin typeface="Calibri" panose="020F0502020204030204" pitchFamily="34" charset="0"/>
                <a:ea typeface="Calibri" panose="020F0502020204030204" pitchFamily="34" charset="0"/>
                <a:cs typeface="Times New Roman" panose="02020603050405020304" pitchFamily="18" charset="0"/>
              </a:rPr>
              <a:t>What’s missing from your toolbox?</a:t>
            </a:r>
            <a:endParaRPr lang="en-US" sz="2000" b="1" i="1" dirty="0"/>
          </a:p>
        </p:txBody>
      </p:sp>
      <p:sp>
        <p:nvSpPr>
          <p:cNvPr id="18" name="Rectangle 17"/>
          <p:cNvSpPr/>
          <p:nvPr/>
        </p:nvSpPr>
        <p:spPr>
          <a:xfrm>
            <a:off x="1752600" y="1257056"/>
            <a:ext cx="7162800" cy="830997"/>
          </a:xfrm>
          <a:prstGeom prst="rect">
            <a:avLst/>
          </a:prstGeom>
        </p:spPr>
        <p:txBody>
          <a:bodyPr wrap="square">
            <a:spAutoFit/>
          </a:bodyPr>
          <a:lstStyle/>
          <a:p>
            <a:r>
              <a:rPr lang="en-US" sz="24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Answer these questions (anonymously) on scrap paper and leave in the basket.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lang="en-US" spc="-10" dirty="0" smtClean="0"/>
              <a:t>Keep up the good work!</a:t>
            </a:r>
            <a:endParaRPr spc="-25" dirty="0"/>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8" name="Rectangle 7"/>
          <p:cNvSpPr/>
          <p:nvPr/>
        </p:nvSpPr>
        <p:spPr>
          <a:xfrm>
            <a:off x="1524000" y="5359200"/>
            <a:ext cx="7391400" cy="461665"/>
          </a:xfrm>
          <a:prstGeom prst="rect">
            <a:avLst/>
          </a:prstGeom>
        </p:spPr>
        <p:txBody>
          <a:bodyPr wrap="square">
            <a:spAutoFit/>
          </a:bodyPr>
          <a:lstStyle/>
          <a:p>
            <a:r>
              <a:rPr lang="en-US" sz="1200" dirty="0" smtClean="0"/>
              <a:t>To read more, visit: </a:t>
            </a:r>
            <a:r>
              <a:rPr lang="en-US" sz="1200" dirty="0" smtClean="0">
                <a:hlinkClick r:id="rId5"/>
              </a:rPr>
              <a:t>https://springfield.edu/news/springfield-college-americorps-takes-part-united-way-day-caring</a:t>
            </a:r>
            <a:endParaRPr lang="en-US" sz="1200" dirty="0" smtClean="0"/>
          </a:p>
          <a:p>
            <a:r>
              <a:rPr lang="en-US" sz="1200" dirty="0" smtClean="0"/>
              <a:t>To see the video, visit:  </a:t>
            </a:r>
            <a:r>
              <a:rPr lang="en-US" sz="1200" dirty="0" smtClean="0">
                <a:hlinkClick r:id="rId6"/>
              </a:rPr>
              <a:t>https://www.youtube.com/watch?v=Jp1lmdIh5XM#action=share</a:t>
            </a:r>
            <a:r>
              <a:rPr lang="en-US" sz="1200" dirty="0" smtClean="0"/>
              <a:t> </a:t>
            </a:r>
            <a:endParaRPr lang="en-US" sz="1200" dirty="0"/>
          </a:p>
        </p:txBody>
      </p:sp>
      <p:pic>
        <p:nvPicPr>
          <p:cNvPr id="1026" name="Picture 2" descr="The Springfield College AmeriCorps program recently took part in the United Way Day of Caring event on Friday, Sept. 14, assisting with community service projects at the Community Garden location at 200 Walnut St. in Springfiel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1460339"/>
            <a:ext cx="5791200" cy="38622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9038" y="196087"/>
            <a:ext cx="8263255" cy="680720"/>
          </a:xfrm>
          <a:prstGeom prst="rect">
            <a:avLst/>
          </a:prstGeom>
        </p:spPr>
        <p:txBody>
          <a:bodyPr vert="horz" wrap="square" lIns="0" tIns="12065" rIns="0" bIns="0" rtlCol="0">
            <a:spAutoFit/>
          </a:bodyPr>
          <a:lstStyle/>
          <a:p>
            <a:pPr marL="12700">
              <a:lnSpc>
                <a:spcPct val="100000"/>
              </a:lnSpc>
              <a:spcBef>
                <a:spcPts val="95"/>
              </a:spcBef>
            </a:pPr>
            <a:r>
              <a:rPr spc="-10" dirty="0"/>
              <a:t>How </a:t>
            </a:r>
            <a:r>
              <a:rPr spc="-25" dirty="0"/>
              <a:t>to Enter </a:t>
            </a:r>
            <a:r>
              <a:rPr spc="-15" dirty="0"/>
              <a:t>Student </a:t>
            </a:r>
            <a:r>
              <a:rPr spc="-5" dirty="0"/>
              <a:t>Caseload</a:t>
            </a:r>
            <a:r>
              <a:rPr spc="100" dirty="0"/>
              <a:t> </a:t>
            </a:r>
            <a:r>
              <a:rPr spc="-25" dirty="0"/>
              <a:t>Data</a:t>
            </a:r>
          </a:p>
        </p:txBody>
      </p:sp>
      <p:sp>
        <p:nvSpPr>
          <p:cNvPr id="3" name="object 3"/>
          <p:cNvSpPr/>
          <p:nvPr/>
        </p:nvSpPr>
        <p:spPr>
          <a:xfrm>
            <a:off x="5867400" y="6269735"/>
            <a:ext cx="556259" cy="44043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6461760" y="6248400"/>
            <a:ext cx="502919" cy="460248"/>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982968" y="6271259"/>
            <a:ext cx="2037587" cy="42214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133600" y="1175004"/>
            <a:ext cx="6400799" cy="4733543"/>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2212339" y="1182159"/>
            <a:ext cx="4670425" cy="1001394"/>
          </a:xfrm>
          <a:prstGeom prst="rect">
            <a:avLst/>
          </a:prstGeom>
        </p:spPr>
        <p:txBody>
          <a:bodyPr vert="horz" wrap="square" lIns="0" tIns="13335" rIns="0" bIns="0" rtlCol="0">
            <a:spAutoFit/>
          </a:bodyPr>
          <a:lstStyle/>
          <a:p>
            <a:pPr marL="12700" marR="5080">
              <a:lnSpc>
                <a:spcPct val="100000"/>
              </a:lnSpc>
              <a:spcBef>
                <a:spcPts val="105"/>
              </a:spcBef>
            </a:pPr>
            <a:r>
              <a:rPr sz="3200" b="1" i="1" spc="-10" dirty="0">
                <a:solidFill>
                  <a:srgbClr val="FF0000"/>
                </a:solidFill>
                <a:latin typeface="Calibri"/>
                <a:cs typeface="Calibri"/>
              </a:rPr>
              <a:t>Let </a:t>
            </a:r>
            <a:r>
              <a:rPr sz="3200" b="1" i="1" dirty="0">
                <a:solidFill>
                  <a:srgbClr val="FF0000"/>
                </a:solidFill>
                <a:latin typeface="Calibri"/>
                <a:cs typeface="Calibri"/>
              </a:rPr>
              <a:t>us </a:t>
            </a:r>
            <a:r>
              <a:rPr sz="3200" b="1" i="1" spc="-5" dirty="0">
                <a:solidFill>
                  <a:srgbClr val="FF0000"/>
                </a:solidFill>
                <a:latin typeface="Calibri"/>
                <a:cs typeface="Calibri"/>
              </a:rPr>
              <a:t>know </a:t>
            </a:r>
            <a:r>
              <a:rPr sz="3200" b="1" i="1" dirty="0">
                <a:solidFill>
                  <a:srgbClr val="FF0000"/>
                </a:solidFill>
                <a:latin typeface="Calibri"/>
                <a:cs typeface="Calibri"/>
              </a:rPr>
              <a:t>if you </a:t>
            </a:r>
            <a:r>
              <a:rPr sz="3200" b="1" i="1" spc="-5" dirty="0">
                <a:solidFill>
                  <a:srgbClr val="FF0000"/>
                </a:solidFill>
                <a:latin typeface="Calibri"/>
                <a:cs typeface="Calibri"/>
              </a:rPr>
              <a:t>have</a:t>
            </a:r>
            <a:r>
              <a:rPr sz="3200" b="1" i="1" spc="-75" dirty="0">
                <a:solidFill>
                  <a:srgbClr val="FF0000"/>
                </a:solidFill>
                <a:latin typeface="Calibri"/>
                <a:cs typeface="Calibri"/>
              </a:rPr>
              <a:t> </a:t>
            </a:r>
            <a:r>
              <a:rPr sz="3200" b="1" i="1" spc="-15" dirty="0">
                <a:solidFill>
                  <a:srgbClr val="FF0000"/>
                </a:solidFill>
                <a:latin typeface="Calibri"/>
                <a:cs typeface="Calibri"/>
              </a:rPr>
              <a:t>any  </a:t>
            </a:r>
            <a:r>
              <a:rPr sz="3200" b="1" i="1" spc="-5" dirty="0">
                <a:solidFill>
                  <a:srgbClr val="FF0000"/>
                </a:solidFill>
                <a:latin typeface="Calibri"/>
                <a:cs typeface="Calibri"/>
              </a:rPr>
              <a:t>questions.</a:t>
            </a:r>
            <a:endParaRPr sz="3200">
              <a:latin typeface="Calibri"/>
              <a:cs typeface="Calibri"/>
            </a:endParaRPr>
          </a:p>
        </p:txBody>
      </p:sp>
      <p:sp>
        <p:nvSpPr>
          <p:cNvPr id="8" name="object 8"/>
          <p:cNvSpPr txBox="1"/>
          <p:nvPr/>
        </p:nvSpPr>
        <p:spPr>
          <a:xfrm>
            <a:off x="2212339" y="2678726"/>
            <a:ext cx="4658360" cy="2997200"/>
          </a:xfrm>
          <a:prstGeom prst="rect">
            <a:avLst/>
          </a:prstGeom>
        </p:spPr>
        <p:txBody>
          <a:bodyPr vert="horz" wrap="square" lIns="0" tIns="12065" rIns="0" bIns="0" rtlCol="0">
            <a:spAutoFit/>
          </a:bodyPr>
          <a:lstStyle/>
          <a:p>
            <a:pPr marL="12700" marR="531495">
              <a:lnSpc>
                <a:spcPct val="100000"/>
              </a:lnSpc>
              <a:spcBef>
                <a:spcPts val="95"/>
              </a:spcBef>
            </a:pPr>
            <a:r>
              <a:rPr sz="2500" b="1" i="1" spc="-30" dirty="0">
                <a:latin typeface="Calibri"/>
                <a:cs typeface="Calibri"/>
              </a:rPr>
              <a:t>LaTonia </a:t>
            </a:r>
            <a:r>
              <a:rPr sz="2500" b="1" i="1" spc="-5" dirty="0">
                <a:latin typeface="Calibri"/>
                <a:cs typeface="Calibri"/>
              </a:rPr>
              <a:t>Naylor –  </a:t>
            </a:r>
            <a:r>
              <a:rPr sz="2500" b="1" i="1" u="heavy" spc="-10" dirty="0">
                <a:solidFill>
                  <a:srgbClr val="0000FF"/>
                </a:solidFill>
                <a:uFill>
                  <a:solidFill>
                    <a:srgbClr val="0000FF"/>
                  </a:solidFill>
                </a:uFill>
                <a:latin typeface="Calibri"/>
                <a:cs typeface="Calibri"/>
                <a:hlinkClick r:id="rId6"/>
              </a:rPr>
              <a:t>l</a:t>
            </a:r>
            <a:r>
              <a:rPr sz="2500" b="1" i="1" u="heavy" spc="-5" dirty="0">
                <a:solidFill>
                  <a:srgbClr val="0000FF"/>
                </a:solidFill>
                <a:uFill>
                  <a:solidFill>
                    <a:srgbClr val="0000FF"/>
                  </a:solidFill>
                </a:uFill>
                <a:latin typeface="Calibri"/>
                <a:cs typeface="Calibri"/>
                <a:hlinkClick r:id="rId6"/>
              </a:rPr>
              <a:t>nay</a:t>
            </a:r>
            <a:r>
              <a:rPr sz="2500" b="1" i="1" u="heavy" spc="-10" dirty="0">
                <a:solidFill>
                  <a:srgbClr val="0000FF"/>
                </a:solidFill>
                <a:uFill>
                  <a:solidFill>
                    <a:srgbClr val="0000FF"/>
                  </a:solidFill>
                </a:uFill>
                <a:latin typeface="Calibri"/>
                <a:cs typeface="Calibri"/>
                <a:hlinkClick r:id="rId6"/>
              </a:rPr>
              <a:t>l</a:t>
            </a:r>
            <a:r>
              <a:rPr sz="2500" b="1" i="1" u="heavy" spc="-5" dirty="0">
                <a:solidFill>
                  <a:srgbClr val="0000FF"/>
                </a:solidFill>
                <a:uFill>
                  <a:solidFill>
                    <a:srgbClr val="0000FF"/>
                  </a:solidFill>
                </a:uFill>
                <a:latin typeface="Calibri"/>
                <a:cs typeface="Calibri"/>
                <a:hlinkClick r:id="rId6"/>
              </a:rPr>
              <a:t>o</a:t>
            </a:r>
            <a:r>
              <a:rPr sz="2500" b="1" i="1" u="heavy" spc="-10" dirty="0">
                <a:solidFill>
                  <a:srgbClr val="0000FF"/>
                </a:solidFill>
                <a:uFill>
                  <a:solidFill>
                    <a:srgbClr val="0000FF"/>
                  </a:solidFill>
                </a:uFill>
                <a:latin typeface="Calibri"/>
                <a:cs typeface="Calibri"/>
                <a:hlinkClick r:id="rId6"/>
              </a:rPr>
              <a:t>r</a:t>
            </a:r>
            <a:r>
              <a:rPr sz="2500" b="1" i="1" u="heavy" spc="-5" dirty="0">
                <a:solidFill>
                  <a:srgbClr val="0000FF"/>
                </a:solidFill>
                <a:uFill>
                  <a:solidFill>
                    <a:srgbClr val="0000FF"/>
                  </a:solidFill>
                </a:uFill>
                <a:latin typeface="Calibri"/>
                <a:cs typeface="Calibri"/>
                <a:hlinkClick r:id="rId6"/>
              </a:rPr>
              <a:t>@</a:t>
            </a:r>
            <a:r>
              <a:rPr sz="2500" b="1" i="1" u="heavy" spc="-10" dirty="0">
                <a:solidFill>
                  <a:srgbClr val="0000FF"/>
                </a:solidFill>
                <a:uFill>
                  <a:solidFill>
                    <a:srgbClr val="0000FF"/>
                  </a:solidFill>
                </a:uFill>
                <a:latin typeface="Calibri"/>
                <a:cs typeface="Calibri"/>
                <a:hlinkClick r:id="rId6"/>
              </a:rPr>
              <a:t>s</a:t>
            </a:r>
            <a:r>
              <a:rPr sz="2500" b="1" i="1" u="heavy" spc="-5" dirty="0">
                <a:solidFill>
                  <a:srgbClr val="0000FF"/>
                </a:solidFill>
                <a:uFill>
                  <a:solidFill>
                    <a:srgbClr val="0000FF"/>
                  </a:solidFill>
                </a:uFill>
                <a:latin typeface="Calibri"/>
                <a:cs typeface="Calibri"/>
                <a:hlinkClick r:id="rId6"/>
              </a:rPr>
              <a:t>p</a:t>
            </a:r>
            <a:r>
              <a:rPr sz="2500" b="1" i="1" u="heavy" spc="-10" dirty="0">
                <a:solidFill>
                  <a:srgbClr val="0000FF"/>
                </a:solidFill>
                <a:uFill>
                  <a:solidFill>
                    <a:srgbClr val="0000FF"/>
                  </a:solidFill>
                </a:uFill>
                <a:latin typeface="Calibri"/>
                <a:cs typeface="Calibri"/>
                <a:hlinkClick r:id="rId6"/>
              </a:rPr>
              <a:t>ri</a:t>
            </a:r>
            <a:r>
              <a:rPr sz="2500" b="1" i="1" u="heavy" spc="-5" dirty="0">
                <a:solidFill>
                  <a:srgbClr val="0000FF"/>
                </a:solidFill>
                <a:uFill>
                  <a:solidFill>
                    <a:srgbClr val="0000FF"/>
                  </a:solidFill>
                </a:uFill>
                <a:latin typeface="Calibri"/>
                <a:cs typeface="Calibri"/>
                <a:hlinkClick r:id="rId6"/>
              </a:rPr>
              <a:t>ngf</a:t>
            </a:r>
            <a:r>
              <a:rPr sz="2500" b="1" i="1" u="heavy" spc="-10" dirty="0">
                <a:solidFill>
                  <a:srgbClr val="0000FF"/>
                </a:solidFill>
                <a:uFill>
                  <a:solidFill>
                    <a:srgbClr val="0000FF"/>
                  </a:solidFill>
                </a:uFill>
                <a:latin typeface="Calibri"/>
                <a:cs typeface="Calibri"/>
                <a:hlinkClick r:id="rId6"/>
              </a:rPr>
              <a:t>iel</a:t>
            </a:r>
            <a:r>
              <a:rPr sz="2500" b="1" i="1" u="heavy" spc="-5" dirty="0">
                <a:solidFill>
                  <a:srgbClr val="0000FF"/>
                </a:solidFill>
                <a:uFill>
                  <a:solidFill>
                    <a:srgbClr val="0000FF"/>
                  </a:solidFill>
                </a:uFill>
                <a:latin typeface="Calibri"/>
                <a:cs typeface="Calibri"/>
                <a:hlinkClick r:id="rId6"/>
              </a:rPr>
              <a:t>d</a:t>
            </a:r>
            <a:r>
              <a:rPr sz="2500" b="1" i="1" u="heavy" spc="-30" dirty="0">
                <a:solidFill>
                  <a:srgbClr val="0000FF"/>
                </a:solidFill>
                <a:uFill>
                  <a:solidFill>
                    <a:srgbClr val="0000FF"/>
                  </a:solidFill>
                </a:uFill>
                <a:latin typeface="Calibri"/>
                <a:cs typeface="Calibri"/>
                <a:hlinkClick r:id="rId6"/>
              </a:rPr>
              <a:t>c</a:t>
            </a:r>
            <a:r>
              <a:rPr sz="2500" b="1" i="1" u="heavy" spc="-5" dirty="0">
                <a:solidFill>
                  <a:srgbClr val="0000FF"/>
                </a:solidFill>
                <a:uFill>
                  <a:solidFill>
                    <a:srgbClr val="0000FF"/>
                  </a:solidFill>
                </a:uFill>
                <a:latin typeface="Calibri"/>
                <a:cs typeface="Calibri"/>
                <a:hlinkClick r:id="rId6"/>
              </a:rPr>
              <a:t>o</a:t>
            </a:r>
            <a:r>
              <a:rPr sz="2500" b="1" i="1" u="heavy" spc="-10" dirty="0">
                <a:solidFill>
                  <a:srgbClr val="0000FF"/>
                </a:solidFill>
                <a:uFill>
                  <a:solidFill>
                    <a:srgbClr val="0000FF"/>
                  </a:solidFill>
                </a:uFill>
                <a:latin typeface="Calibri"/>
                <a:cs typeface="Calibri"/>
                <a:hlinkClick r:id="rId6"/>
              </a:rPr>
              <a:t>lle</a:t>
            </a:r>
            <a:r>
              <a:rPr sz="2500" b="1" i="1" u="heavy" spc="-5" dirty="0">
                <a:solidFill>
                  <a:srgbClr val="0000FF"/>
                </a:solidFill>
                <a:uFill>
                  <a:solidFill>
                    <a:srgbClr val="0000FF"/>
                  </a:solidFill>
                </a:uFill>
                <a:latin typeface="Calibri"/>
                <a:cs typeface="Calibri"/>
                <a:hlinkClick r:id="rId6"/>
              </a:rPr>
              <a:t>g</a:t>
            </a:r>
            <a:r>
              <a:rPr sz="2500" b="1" i="1" u="heavy" spc="-10" dirty="0">
                <a:solidFill>
                  <a:srgbClr val="0000FF"/>
                </a:solidFill>
                <a:uFill>
                  <a:solidFill>
                    <a:srgbClr val="0000FF"/>
                  </a:solidFill>
                </a:uFill>
                <a:latin typeface="Calibri"/>
                <a:cs typeface="Calibri"/>
                <a:hlinkClick r:id="rId6"/>
              </a:rPr>
              <a:t>e</a:t>
            </a:r>
            <a:r>
              <a:rPr sz="2500" b="1" i="1" u="heavy" dirty="0">
                <a:solidFill>
                  <a:srgbClr val="0000FF"/>
                </a:solidFill>
                <a:uFill>
                  <a:solidFill>
                    <a:srgbClr val="0000FF"/>
                  </a:solidFill>
                </a:uFill>
                <a:latin typeface="Calibri"/>
                <a:cs typeface="Calibri"/>
                <a:hlinkClick r:id="rId6"/>
              </a:rPr>
              <a:t>.</a:t>
            </a:r>
            <a:r>
              <a:rPr sz="2500" b="1" i="1" u="heavy" spc="-10" dirty="0">
                <a:solidFill>
                  <a:srgbClr val="0000FF"/>
                </a:solidFill>
                <a:uFill>
                  <a:solidFill>
                    <a:srgbClr val="0000FF"/>
                  </a:solidFill>
                </a:uFill>
                <a:latin typeface="Calibri"/>
                <a:cs typeface="Calibri"/>
                <a:hlinkClick r:id="rId6"/>
              </a:rPr>
              <a:t>e</a:t>
            </a:r>
            <a:r>
              <a:rPr sz="2500" b="1" i="1" u="heavy" spc="-5" dirty="0">
                <a:solidFill>
                  <a:srgbClr val="0000FF"/>
                </a:solidFill>
                <a:uFill>
                  <a:solidFill>
                    <a:srgbClr val="0000FF"/>
                  </a:solidFill>
                </a:uFill>
                <a:latin typeface="Calibri"/>
                <a:cs typeface="Calibri"/>
                <a:hlinkClick r:id="rId6"/>
              </a:rPr>
              <a:t>du </a:t>
            </a:r>
            <a:r>
              <a:rPr sz="2500" b="1" i="1" spc="-5" dirty="0">
                <a:solidFill>
                  <a:srgbClr val="0000FF"/>
                </a:solidFill>
                <a:latin typeface="Calibri"/>
                <a:cs typeface="Calibri"/>
              </a:rPr>
              <a:t> </a:t>
            </a:r>
            <a:r>
              <a:rPr sz="2500" b="1" i="1" spc="-10" dirty="0">
                <a:latin typeface="Calibri"/>
                <a:cs typeface="Calibri"/>
              </a:rPr>
              <a:t>413-748-3610</a:t>
            </a:r>
            <a:endParaRPr sz="2500">
              <a:latin typeface="Calibri"/>
              <a:cs typeface="Calibri"/>
            </a:endParaRPr>
          </a:p>
          <a:p>
            <a:pPr>
              <a:lnSpc>
                <a:spcPct val="100000"/>
              </a:lnSpc>
              <a:spcBef>
                <a:spcPts val="35"/>
              </a:spcBef>
            </a:pPr>
            <a:endParaRPr sz="3100">
              <a:latin typeface="Times New Roman"/>
              <a:cs typeface="Times New Roman"/>
            </a:endParaRPr>
          </a:p>
          <a:p>
            <a:pPr marL="12700" marR="5080">
              <a:lnSpc>
                <a:spcPct val="120000"/>
              </a:lnSpc>
            </a:pPr>
            <a:r>
              <a:rPr sz="2500" b="1" spc="-5" dirty="0">
                <a:latin typeface="Calibri"/>
                <a:cs typeface="Calibri"/>
              </a:rPr>
              <a:t>Murielle </a:t>
            </a:r>
            <a:r>
              <a:rPr sz="2500" b="1" spc="-10" dirty="0">
                <a:latin typeface="Calibri"/>
                <a:cs typeface="Calibri"/>
              </a:rPr>
              <a:t>Georges  </a:t>
            </a:r>
            <a:r>
              <a:rPr sz="2500" b="1" u="heavy" spc="-10" dirty="0">
                <a:solidFill>
                  <a:srgbClr val="0000FF"/>
                </a:solidFill>
                <a:uFill>
                  <a:solidFill>
                    <a:srgbClr val="0000FF"/>
                  </a:solidFill>
                </a:uFill>
                <a:latin typeface="Calibri"/>
                <a:cs typeface="Calibri"/>
                <a:hlinkClick r:id="rId7"/>
              </a:rPr>
              <a:t>mgeorges4@springfieldcollege.edu </a:t>
            </a:r>
            <a:r>
              <a:rPr sz="2500" b="1" spc="-10" dirty="0">
                <a:solidFill>
                  <a:srgbClr val="0000FF"/>
                </a:solidFill>
                <a:latin typeface="Calibri"/>
                <a:cs typeface="Calibri"/>
              </a:rPr>
              <a:t> </a:t>
            </a:r>
            <a:r>
              <a:rPr sz="2500" b="1" spc="-10" dirty="0">
                <a:latin typeface="Calibri"/>
                <a:cs typeface="Calibri"/>
              </a:rPr>
              <a:t>413-748-3403</a:t>
            </a:r>
            <a:endParaRPr sz="25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394</Words>
  <Application>Microsoft Office PowerPoint</Application>
  <PresentationFormat>On-screen Show (4:3)</PresentationFormat>
  <Paragraphs>70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Courier New</vt:lpstr>
      <vt:lpstr>Symbol</vt:lpstr>
      <vt:lpstr>Times New Roman</vt:lpstr>
      <vt:lpstr>Wingdings</vt:lpstr>
      <vt:lpstr>Office Theme</vt:lpstr>
      <vt:lpstr>PowerPoint Presentation</vt:lpstr>
      <vt:lpstr>Agenda</vt:lpstr>
      <vt:lpstr>Member Updates:</vt:lpstr>
      <vt:lpstr>Member Updates:</vt:lpstr>
      <vt:lpstr>Groups or Pairs Discussion</vt:lpstr>
      <vt:lpstr>Questions</vt:lpstr>
      <vt:lpstr>Things that make you go Hmm…</vt:lpstr>
      <vt:lpstr>Keep up the good work!</vt:lpstr>
      <vt:lpstr>How to Enter Student Caseload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Springfield College AmeriCorps Program</dc:title>
  <dc:creator>Shannon J Langone</dc:creator>
  <cp:lastModifiedBy>Windows User</cp:lastModifiedBy>
  <cp:revision>6</cp:revision>
  <dcterms:created xsi:type="dcterms:W3CDTF">2018-10-04T16:41:26Z</dcterms:created>
  <dcterms:modified xsi:type="dcterms:W3CDTF">2018-10-04T17:15:14Z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2018-09-04T00:00:00Z</vt:filetime>
  </property>
  <property fmtid="{D5CDD505-2E9C-101B-9397-08002B2CF9AE}" pid="3" name="Creator">
    <vt:lpwstr>Acrobat PDFMaker 18 for PowerPoint</vt:lpwstr>
  </property>
  <property fmtid="{D5CDD505-2E9C-101B-9397-08002B2CF9AE}" pid="4" name="LastSaved">
    <vt:filetime>2018-10-04T00:00:00Z</vt:filetime>
  </property>
</Properties>
</file>