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jpeg"/>
  <Override PartName="/ppt/media/image8.jpg" ContentType="image/jpeg"/>
  <Override PartName="/ppt/media/image9.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2"/>
  </p:notesMasterIdLst>
  <p:sldIdLst>
    <p:sldId id="301" r:id="rId2"/>
    <p:sldId id="281" r:id="rId3"/>
    <p:sldId id="282" r:id="rId4"/>
    <p:sldId id="303" r:id="rId5"/>
    <p:sldId id="302" r:id="rId6"/>
    <p:sldId id="307" r:id="rId7"/>
    <p:sldId id="304" r:id="rId8"/>
    <p:sldId id="305" r:id="rId9"/>
    <p:sldId id="306" r:id="rId10"/>
    <p:sldId id="296"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29EEA-03F4-4A36-B035-8AB210E03458}">
          <p14:sldIdLst>
            <p14:sldId id="301"/>
            <p14:sldId id="281"/>
            <p14:sldId id="282"/>
            <p14:sldId id="303"/>
            <p14:sldId id="302"/>
            <p14:sldId id="307"/>
            <p14:sldId id="304"/>
            <p14:sldId id="305"/>
            <p14:sldId id="306"/>
            <p14:sldId id="29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42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92D193-5664-4648-82C0-E058210628D3}" type="datetimeFigureOut">
              <a:rPr lang="en-US" smtClean="0"/>
              <a:t>3/12/2019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83229CC-490B-4090-8D59-355CE037BFBC}" type="slidenum">
              <a:rPr lang="en-US" smtClean="0"/>
              <a:t>‹#›</a:t>
            </a:fld>
            <a:endParaRPr lang="en-US"/>
          </a:p>
        </p:txBody>
      </p:sp>
    </p:spTree>
    <p:extLst>
      <p:ext uri="{BB962C8B-B14F-4D97-AF65-F5344CB8AC3E}">
        <p14:creationId xmlns:p14="http://schemas.microsoft.com/office/powerpoint/2010/main" val="422881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3</a:t>
            </a:fld>
            <a:endParaRPr lang="en-US"/>
          </a:p>
        </p:txBody>
      </p:sp>
    </p:spTree>
    <p:extLst>
      <p:ext uri="{BB962C8B-B14F-4D97-AF65-F5344CB8AC3E}">
        <p14:creationId xmlns:p14="http://schemas.microsoft.com/office/powerpoint/2010/main" val="168134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4</a:t>
            </a:fld>
            <a:endParaRPr lang="en-US"/>
          </a:p>
        </p:txBody>
      </p:sp>
    </p:spTree>
    <p:extLst>
      <p:ext uri="{BB962C8B-B14F-4D97-AF65-F5344CB8AC3E}">
        <p14:creationId xmlns:p14="http://schemas.microsoft.com/office/powerpoint/2010/main" val="389213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5</a:t>
            </a:fld>
            <a:endParaRPr lang="en-US"/>
          </a:p>
        </p:txBody>
      </p:sp>
    </p:spTree>
    <p:extLst>
      <p:ext uri="{BB962C8B-B14F-4D97-AF65-F5344CB8AC3E}">
        <p14:creationId xmlns:p14="http://schemas.microsoft.com/office/powerpoint/2010/main" val="52503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6</a:t>
            </a:fld>
            <a:endParaRPr lang="en-US"/>
          </a:p>
        </p:txBody>
      </p:sp>
    </p:spTree>
    <p:extLst>
      <p:ext uri="{BB962C8B-B14F-4D97-AF65-F5344CB8AC3E}">
        <p14:creationId xmlns:p14="http://schemas.microsoft.com/office/powerpoint/2010/main" val="89254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7</a:t>
            </a:fld>
            <a:endParaRPr lang="en-US"/>
          </a:p>
        </p:txBody>
      </p:sp>
    </p:spTree>
    <p:extLst>
      <p:ext uri="{BB962C8B-B14F-4D97-AF65-F5344CB8AC3E}">
        <p14:creationId xmlns:p14="http://schemas.microsoft.com/office/powerpoint/2010/main" val="46613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8</a:t>
            </a:fld>
            <a:endParaRPr lang="en-US"/>
          </a:p>
        </p:txBody>
      </p:sp>
    </p:spTree>
    <p:extLst>
      <p:ext uri="{BB962C8B-B14F-4D97-AF65-F5344CB8AC3E}">
        <p14:creationId xmlns:p14="http://schemas.microsoft.com/office/powerpoint/2010/main" val="293447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9</a:t>
            </a:fld>
            <a:endParaRPr lang="en-US"/>
          </a:p>
        </p:txBody>
      </p:sp>
    </p:spTree>
    <p:extLst>
      <p:ext uri="{BB962C8B-B14F-4D97-AF65-F5344CB8AC3E}">
        <p14:creationId xmlns:p14="http://schemas.microsoft.com/office/powerpoint/2010/main" val="363760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10</a:t>
            </a:fld>
            <a:endParaRPr lang="en-US"/>
          </a:p>
        </p:txBody>
      </p:sp>
    </p:spTree>
    <p:extLst>
      <p:ext uri="{BB962C8B-B14F-4D97-AF65-F5344CB8AC3E}">
        <p14:creationId xmlns:p14="http://schemas.microsoft.com/office/powerpoint/2010/main" val="303788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234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444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2228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4841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9222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6152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207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6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235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7087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43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3/12/2019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5595341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springfield.edu/americorp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6858001"/>
          </a:xfrm>
          <a:prstGeom prst="rect">
            <a:avLst/>
          </a:prstGeom>
        </p:spPr>
      </p:pic>
      <p:sp>
        <p:nvSpPr>
          <p:cNvPr id="5" name="object 10"/>
          <p:cNvSpPr txBox="1">
            <a:spLocks/>
          </p:cNvSpPr>
          <p:nvPr/>
        </p:nvSpPr>
        <p:spPr>
          <a:xfrm>
            <a:off x="-2362200" y="1752600"/>
            <a:ext cx="12291824" cy="6356227"/>
          </a:xfrm>
          <a:prstGeom prst="rect">
            <a:avLst/>
          </a:prstGeom>
        </p:spPr>
        <p:txBody>
          <a:bodyPr vert="horz" wrap="square" lIns="0" tIns="13335"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5780" marR="5080" indent="0" algn="ctr">
              <a:lnSpc>
                <a:spcPct val="100000"/>
              </a:lnSpc>
              <a:spcBef>
                <a:spcPts val="105"/>
              </a:spcBef>
              <a:buNone/>
            </a:pPr>
            <a:r>
              <a:rPr lang="en-US" sz="5400" spc="-5" dirty="0">
                <a:latin typeface="Elephant" panose="02020904090505020303" pitchFamily="18" charset="0"/>
              </a:rPr>
              <a:t>Springfield </a:t>
            </a:r>
            <a:r>
              <a:rPr lang="en-US" sz="5400" spc="-10" dirty="0">
                <a:latin typeface="Elephant" panose="02020904090505020303" pitchFamily="18" charset="0"/>
              </a:rPr>
              <a:t>College</a:t>
            </a:r>
          </a:p>
          <a:p>
            <a:pPr marL="1795780" marR="5080" indent="0" algn="ctr">
              <a:lnSpc>
                <a:spcPct val="100000"/>
              </a:lnSpc>
              <a:spcBef>
                <a:spcPts val="105"/>
              </a:spcBef>
              <a:buNone/>
            </a:pPr>
            <a:r>
              <a:rPr lang="en-US" sz="5400" spc="-5" dirty="0">
                <a:latin typeface="Elephant" panose="02020904090505020303" pitchFamily="18" charset="0"/>
              </a:rPr>
              <a:t>AmeriCorps</a:t>
            </a:r>
            <a:r>
              <a:rPr lang="en-US" sz="5400" spc="-110" dirty="0">
                <a:latin typeface="Elephant" panose="02020904090505020303" pitchFamily="18" charset="0"/>
              </a:rPr>
              <a:t> </a:t>
            </a:r>
            <a:r>
              <a:rPr lang="en-US" sz="5400" spc="-5" dirty="0">
                <a:latin typeface="Elephant" panose="02020904090505020303" pitchFamily="18" charset="0"/>
              </a:rPr>
              <a:t>2018–2019</a:t>
            </a:r>
          </a:p>
          <a:p>
            <a:pPr marL="1405255" indent="0" algn="ctr">
              <a:lnSpc>
                <a:spcPct val="100000"/>
              </a:lnSpc>
              <a:spcBef>
                <a:spcPts val="3354"/>
              </a:spcBef>
              <a:buNone/>
            </a:pPr>
            <a:r>
              <a:rPr lang="en-US" sz="5400" u="heavy" spc="-10" dirty="0">
                <a:uFill>
                  <a:solidFill>
                    <a:srgbClr val="000000"/>
                  </a:solidFill>
                </a:uFill>
                <a:latin typeface="Elephant" panose="02020904090505020303" pitchFamily="18" charset="0"/>
              </a:rPr>
              <a:t>Member Meeting </a:t>
            </a:r>
          </a:p>
          <a:p>
            <a:pPr marL="1405255" indent="0" algn="ctr">
              <a:lnSpc>
                <a:spcPct val="100000"/>
              </a:lnSpc>
              <a:spcBef>
                <a:spcPts val="3354"/>
              </a:spcBef>
              <a:buNone/>
            </a:pPr>
            <a:r>
              <a:rPr lang="en-US" sz="5400" spc="-10" dirty="0">
                <a:uFill>
                  <a:solidFill>
                    <a:srgbClr val="000000"/>
                  </a:solidFill>
                </a:uFill>
                <a:latin typeface="Elephant" panose="02020904090505020303" pitchFamily="18" charset="0"/>
              </a:rPr>
              <a:t>March 2019</a:t>
            </a:r>
          </a:p>
          <a:p>
            <a:pPr marL="1405255" indent="0" algn="ctr">
              <a:lnSpc>
                <a:spcPct val="100000"/>
              </a:lnSpc>
              <a:spcBef>
                <a:spcPts val="3354"/>
              </a:spcBef>
              <a:buNone/>
            </a:pPr>
            <a:r>
              <a:rPr lang="en-US" sz="2400" b="1" spc="-10" dirty="0">
                <a:cs typeface="Calibri"/>
              </a:rPr>
              <a:t>  (This will be available </a:t>
            </a:r>
            <a:r>
              <a:rPr lang="en-US" sz="2400" b="1" dirty="0">
                <a:cs typeface="Calibri"/>
              </a:rPr>
              <a:t>in the </a:t>
            </a:r>
            <a:r>
              <a:rPr lang="en-US" sz="2400" b="1" spc="-10" dirty="0">
                <a:cs typeface="Calibri"/>
              </a:rPr>
              <a:t>Resources </a:t>
            </a:r>
            <a:r>
              <a:rPr lang="en-US" sz="2400" b="1" dirty="0">
                <a:cs typeface="Calibri"/>
              </a:rPr>
              <a:t>Section on </a:t>
            </a:r>
            <a:r>
              <a:rPr lang="en-US" sz="2400" b="1" spc="-5" dirty="0">
                <a:cs typeface="Calibri"/>
              </a:rPr>
              <a:t>the </a:t>
            </a:r>
            <a:r>
              <a:rPr lang="en-US" sz="2400" b="1" spc="-5" dirty="0" err="1">
                <a:cs typeface="Calibri"/>
              </a:rPr>
              <a:t>OnCorps</a:t>
            </a:r>
            <a:r>
              <a:rPr lang="en-US" sz="2400" b="1" spc="-130" dirty="0">
                <a:cs typeface="Calibri"/>
              </a:rPr>
              <a:t> </a:t>
            </a:r>
            <a:r>
              <a:rPr lang="en-US" sz="2400" b="1" spc="-10" dirty="0">
                <a:cs typeface="Calibri"/>
              </a:rPr>
              <a:t>Portal)</a:t>
            </a:r>
            <a:endParaRPr lang="en-US" sz="2400" dirty="0">
              <a:cs typeface="Calibri"/>
            </a:endParaRPr>
          </a:p>
          <a:p>
            <a:pPr marL="1405255" indent="0" algn="ctr">
              <a:lnSpc>
                <a:spcPct val="100000"/>
              </a:lnSpc>
              <a:spcBef>
                <a:spcPts val="3354"/>
              </a:spcBef>
              <a:buNone/>
            </a:pPr>
            <a:endParaRPr lang="en-US" sz="5400" spc="-5" dirty="0">
              <a:uFill>
                <a:solidFill>
                  <a:srgbClr val="000000"/>
                </a:solidFill>
              </a:uFill>
              <a:latin typeface="Elephant" panose="02020904090505020303" pitchFamily="18" charset="0"/>
            </a:endParaRPr>
          </a:p>
        </p:txBody>
      </p:sp>
      <p:sp>
        <p:nvSpPr>
          <p:cNvPr id="9" name="object 14"/>
          <p:cNvSpPr/>
          <p:nvPr/>
        </p:nvSpPr>
        <p:spPr>
          <a:xfrm>
            <a:off x="628650" y="378367"/>
            <a:ext cx="792480" cy="726947"/>
          </a:xfrm>
          <a:prstGeom prst="rect">
            <a:avLst/>
          </a:prstGeom>
          <a:blipFill>
            <a:blip r:embed="rId3" cstate="print"/>
            <a:stretch>
              <a:fillRect/>
            </a:stretch>
          </a:blipFill>
        </p:spPr>
        <p:txBody>
          <a:bodyPr wrap="square" lIns="0" tIns="0" rIns="0" bIns="0" rtlCol="0"/>
          <a:lstStyle/>
          <a:p>
            <a:pPr algn="ctr"/>
            <a:endParaRPr dirty="0"/>
          </a:p>
        </p:txBody>
      </p:sp>
      <p:sp>
        <p:nvSpPr>
          <p:cNvPr id="10" name="object 15"/>
          <p:cNvSpPr/>
          <p:nvPr/>
        </p:nvSpPr>
        <p:spPr>
          <a:xfrm>
            <a:off x="1447800" y="343315"/>
            <a:ext cx="717803" cy="758951"/>
          </a:xfrm>
          <a:prstGeom prst="rect">
            <a:avLst/>
          </a:prstGeom>
          <a:blipFill>
            <a:blip r:embed="rId4" cstate="print"/>
            <a:stretch>
              <a:fillRect/>
            </a:stretch>
          </a:blipFill>
        </p:spPr>
        <p:txBody>
          <a:bodyPr wrap="square" lIns="0" tIns="0" rIns="0" bIns="0" rtlCol="0"/>
          <a:lstStyle/>
          <a:p>
            <a:pPr algn="ctr"/>
            <a:endParaRPr/>
          </a:p>
        </p:txBody>
      </p:sp>
      <p:sp>
        <p:nvSpPr>
          <p:cNvPr id="11" name="object 16"/>
          <p:cNvSpPr/>
          <p:nvPr/>
        </p:nvSpPr>
        <p:spPr>
          <a:xfrm>
            <a:off x="2219705" y="379890"/>
            <a:ext cx="2904743" cy="696467"/>
          </a:xfrm>
          <a:prstGeom prst="rect">
            <a:avLst/>
          </a:prstGeom>
          <a:blipFill>
            <a:blip r:embed="rId5" cstate="print"/>
            <a:stretch>
              <a:fillRect/>
            </a:stretch>
          </a:blipFill>
        </p:spPr>
        <p:txBody>
          <a:bodyPr wrap="square" lIns="0" tIns="0" rIns="0" bIns="0" rtlCol="0"/>
          <a:lstStyle/>
          <a:p>
            <a:pPr algn="ctr"/>
            <a:endParaRPr/>
          </a:p>
        </p:txBody>
      </p:sp>
    </p:spTree>
    <p:extLst>
      <p:ext uri="{BB962C8B-B14F-4D97-AF65-F5344CB8AC3E}">
        <p14:creationId xmlns:p14="http://schemas.microsoft.com/office/powerpoint/2010/main" val="112646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1"/>
            <a:ext cx="9144000" cy="6858001"/>
          </a:xfrm>
          <a:prstGeom prst="rect">
            <a:avLst/>
          </a:prstGeom>
        </p:spPr>
      </p:pic>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2" name="Picture 1" descr="Question mark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1839077"/>
            <a:ext cx="6096000" cy="4572000"/>
          </a:xfrm>
          <a:prstGeom prst="rect">
            <a:avLst/>
          </a:prstGeom>
        </p:spPr>
      </p:pic>
      <p:sp>
        <p:nvSpPr>
          <p:cNvPr id="7" name="object 19"/>
          <p:cNvSpPr txBox="1">
            <a:spLocks noGrp="1"/>
          </p:cNvSpPr>
          <p:nvPr>
            <p:ph type="title"/>
          </p:nvPr>
        </p:nvSpPr>
        <p:spPr>
          <a:xfrm>
            <a:off x="2838450" y="421268"/>
            <a:ext cx="3467100"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Questions</a:t>
            </a:r>
            <a:endParaRPr sz="4800" spc="-25" dirty="0">
              <a:latin typeface="Elephant" panose="02020904090505020303" pitchFamily="18" charset="0"/>
            </a:endParaRPr>
          </a:p>
        </p:txBody>
      </p:sp>
    </p:spTree>
    <p:extLst>
      <p:ext uri="{BB962C8B-B14F-4D97-AF65-F5344CB8AC3E}">
        <p14:creationId xmlns:p14="http://schemas.microsoft.com/office/powerpoint/2010/main" val="281232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
            <a:ext cx="9144000" cy="6858001"/>
          </a:xfrm>
          <a:prstGeom prst="rect">
            <a:avLst/>
          </a:prstGeom>
        </p:spPr>
      </p:pic>
      <p:sp>
        <p:nvSpPr>
          <p:cNvPr id="11" name="Rectangle 10"/>
          <p:cNvSpPr/>
          <p:nvPr/>
        </p:nvSpPr>
        <p:spPr>
          <a:xfrm>
            <a:off x="533400" y="1580590"/>
            <a:ext cx="7391400" cy="5232202"/>
          </a:xfrm>
          <a:prstGeom prst="rect">
            <a:avLst/>
          </a:prstGeom>
        </p:spPr>
        <p:txBody>
          <a:bodyPr wrap="square">
            <a:spAutoFit/>
          </a:bodyPr>
          <a:lstStyle/>
          <a:p>
            <a:pPr marL="285750" indent="-285750">
              <a:spcAft>
                <a:spcPts val="800"/>
              </a:spcAft>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Sign In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800"/>
              </a:spcAft>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How are you feeling today?</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Updates: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2800" b="1" dirty="0"/>
              <a:t>Volunteer Opportunities</a:t>
            </a:r>
          </a:p>
          <a:p>
            <a:pPr marL="742950" lvl="1" indent="-285750">
              <a:buFont typeface="Arial" panose="020B0604020202020204" pitchFamily="34" charset="0"/>
              <a:buChar char="•"/>
            </a:pPr>
            <a:r>
              <a:rPr lang="en-US" sz="2800" b="1" dirty="0"/>
              <a:t>2019-2020 Program Year </a:t>
            </a:r>
          </a:p>
          <a:p>
            <a:pPr lvl="1"/>
            <a:endParaRPr lang="en-US" sz="1400" dirty="0"/>
          </a:p>
          <a:p>
            <a:pPr marL="285750" indent="-285750">
              <a:spcAft>
                <a:spcPts val="800"/>
              </a:spcAft>
              <a:buFont typeface="Wingdings" panose="05000000000000000000" pitchFamily="2" charset="2"/>
              <a:buChar char="q"/>
            </a:pPr>
            <a:r>
              <a:rPr lang="en-US" sz="3200" b="1" dirty="0">
                <a:latin typeface="Calibri" panose="020F0502020204030204" pitchFamily="34" charset="0"/>
                <a:ea typeface="Calibri" panose="020F0502020204030204" pitchFamily="34" charset="0"/>
                <a:cs typeface="Times New Roman" panose="02020603050405020304" pitchFamily="18" charset="0"/>
              </a:rPr>
              <a:t>AmeriCorps Week</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q"/>
            </a:pPr>
            <a:r>
              <a:rPr lang="en-US" sz="3200" b="1" dirty="0">
                <a:latin typeface="Calibri" panose="020F0502020204030204" pitchFamily="34" charset="0"/>
                <a:ea typeface="Calibri" panose="020F0502020204030204" pitchFamily="34" charset="0"/>
                <a:cs typeface="Times New Roman" panose="02020603050405020304" pitchFamily="18" charset="0"/>
              </a:rPr>
              <a:t>MA Conference on Volunteerism</a:t>
            </a:r>
          </a:p>
          <a:p>
            <a:pPr marL="285750" indent="-285750">
              <a:spcAft>
                <a:spcPts val="800"/>
              </a:spcAft>
              <a:buFont typeface="Wingdings" panose="05000000000000000000" pitchFamily="2" charset="2"/>
              <a:buChar char="q"/>
            </a:pPr>
            <a:r>
              <a:rPr lang="en-US" sz="3200" b="1" dirty="0">
                <a:latin typeface="Calibri" panose="020F0502020204030204" pitchFamily="34" charset="0"/>
                <a:ea typeface="Calibri" panose="020F0502020204030204" pitchFamily="34" charset="0"/>
                <a:cs typeface="Times New Roman" panose="02020603050405020304" pitchFamily="18" charset="0"/>
              </a:rPr>
              <a:t>Group Activity</a:t>
            </a:r>
          </a:p>
          <a:p>
            <a:pPr marL="285750" indent="-285750">
              <a:spcAft>
                <a:spcPts val="800"/>
              </a:spcAft>
              <a:buFont typeface="Wingdings" panose="05000000000000000000" pitchFamily="2" charset="2"/>
              <a:buChar char="q"/>
            </a:pPr>
            <a:r>
              <a:rPr lang="en-US" sz="3200" b="1" dirty="0">
                <a:latin typeface="Calibri" panose="020F0502020204030204" pitchFamily="34" charset="0"/>
                <a:ea typeface="Calibri" panose="020F0502020204030204" pitchFamily="34" charset="0"/>
                <a:cs typeface="Times New Roman" panose="02020603050405020304" pitchFamily="18" charset="0"/>
              </a:rPr>
              <a:t>Questions</a:t>
            </a:r>
            <a:endParaRPr lang="en-US" sz="2400" dirty="0"/>
          </a:p>
        </p:txBody>
      </p:sp>
      <p:sp>
        <p:nvSpPr>
          <p:cNvPr id="5" name="object 19"/>
          <p:cNvSpPr txBox="1">
            <a:spLocks/>
          </p:cNvSpPr>
          <p:nvPr/>
        </p:nvSpPr>
        <p:spPr>
          <a:xfrm>
            <a:off x="609600" y="609600"/>
            <a:ext cx="2657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Agenda</a:t>
            </a:r>
          </a:p>
        </p:txBody>
      </p:sp>
    </p:spTree>
    <p:extLst>
      <p:ext uri="{BB962C8B-B14F-4D97-AF65-F5344CB8AC3E}">
        <p14:creationId xmlns:p14="http://schemas.microsoft.com/office/powerpoint/2010/main" val="265309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0" y="-1"/>
            <a:ext cx="9144000" cy="6858001"/>
          </a:xfrm>
          <a:prstGeom prst="rect">
            <a:avLst/>
          </a:prstGeom>
        </p:spPr>
      </p:pic>
      <p:sp>
        <p:nvSpPr>
          <p:cNvPr id="4" name="Rectangle 3"/>
          <p:cNvSpPr/>
          <p:nvPr/>
        </p:nvSpPr>
        <p:spPr>
          <a:xfrm>
            <a:off x="533400" y="1524000"/>
            <a:ext cx="8610600" cy="4126579"/>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v"/>
            </a:pPr>
            <a:r>
              <a:rPr lang="en-US" sz="2000" b="1" dirty="0">
                <a:effectLst/>
                <a:latin typeface="Segoe UI" panose="020B0502040204020203" pitchFamily="34" charset="0"/>
                <a:ea typeface="Calibri" panose="020F0502020204030204" pitchFamily="34" charset="0"/>
                <a:cs typeface="Segoe UI" panose="020B0502040204020203" pitchFamily="34" charset="0"/>
              </a:rPr>
              <a:t>Volunteer Opportunities</a:t>
            </a:r>
            <a:r>
              <a:rPr lang="en-US" sz="2000" dirty="0">
                <a:effectLst/>
                <a:latin typeface="Segoe UI" panose="020B0502040204020203" pitchFamily="34" charset="0"/>
                <a:ea typeface="Calibri" panose="020F0502020204030204" pitchFamily="34" charset="0"/>
                <a:cs typeface="Segoe UI" panose="020B0502040204020203" pitchFamily="34" charset="0"/>
              </a:rPr>
              <a:t> </a:t>
            </a:r>
          </a:p>
          <a:p>
            <a:pPr marL="1371600" lvl="2" indent="-457200">
              <a:lnSpc>
                <a:spcPct val="107000"/>
              </a:lnSpc>
              <a:buFont typeface="Wingdings" panose="05000000000000000000" pitchFamily="2" charset="2"/>
              <a:buChar char="v"/>
            </a:pPr>
            <a:r>
              <a:rPr lang="en-US" sz="2600" i="1" dirty="0">
                <a:latin typeface="Segoe UI" panose="020B0502040204020203" pitchFamily="34" charset="0"/>
                <a:cs typeface="Segoe UI" panose="020B0502040204020203" pitchFamily="34" charset="0"/>
              </a:rPr>
              <a:t>AmeriCorps Info Session. March 11th from 11AM to </a:t>
            </a:r>
            <a:r>
              <a:rPr lang="en-US" sz="2600" i="1" dirty="0" smtClean="0">
                <a:latin typeface="Segoe UI" panose="020B0502040204020203" pitchFamily="34" charset="0"/>
                <a:cs typeface="Segoe UI" panose="020B0502040204020203" pitchFamily="34" charset="0"/>
              </a:rPr>
              <a:t>12:30PM. </a:t>
            </a:r>
            <a:endParaRPr lang="en-US" sz="2600" i="1" dirty="0">
              <a:latin typeface="Segoe UI" panose="020B0502040204020203" pitchFamily="34" charset="0"/>
              <a:cs typeface="Segoe UI" panose="020B0502040204020203" pitchFamily="34" charset="0"/>
            </a:endParaRPr>
          </a:p>
          <a:p>
            <a:pPr marL="1371600" lvl="2" indent="-457200">
              <a:lnSpc>
                <a:spcPct val="107000"/>
              </a:lnSpc>
              <a:buFont typeface="Wingdings" panose="05000000000000000000" pitchFamily="2" charset="2"/>
              <a:buChar char="v"/>
            </a:pPr>
            <a:r>
              <a:rPr lang="en-US" sz="2600" i="1" dirty="0">
                <a:latin typeface="Segoe UI" panose="020B0502040204020203" pitchFamily="34" charset="0"/>
                <a:cs typeface="Segoe UI" panose="020B0502040204020203" pitchFamily="34" charset="0"/>
              </a:rPr>
              <a:t>Graduate Accepted Student Open House - AmeriCorps Table. March 31st from 11:00AM to 1:00PM. </a:t>
            </a:r>
          </a:p>
          <a:p>
            <a:pPr marL="1371600" lvl="2" indent="-457200">
              <a:lnSpc>
                <a:spcPct val="107000"/>
              </a:lnSpc>
              <a:buFont typeface="Wingdings" panose="05000000000000000000" pitchFamily="2" charset="2"/>
              <a:buChar char="v"/>
            </a:pPr>
            <a:r>
              <a:rPr lang="en-US" sz="2600" i="1" dirty="0">
                <a:latin typeface="Segoe UI" panose="020B0502040204020203" pitchFamily="34" charset="0"/>
                <a:cs typeface="Segoe UI" panose="020B0502040204020203" pitchFamily="34" charset="0"/>
              </a:rPr>
              <a:t>AmeriCorps </a:t>
            </a:r>
            <a:r>
              <a:rPr lang="en-US" sz="2600" i="1" smtClean="0">
                <a:latin typeface="Segoe UI" panose="020B0502040204020203" pitchFamily="34" charset="0"/>
                <a:cs typeface="Segoe UI" panose="020B0502040204020203" pitchFamily="34" charset="0"/>
              </a:rPr>
              <a:t>Info Session. </a:t>
            </a:r>
            <a:r>
              <a:rPr lang="en-US" sz="2600" i="1" dirty="0">
                <a:latin typeface="Segoe UI" panose="020B0502040204020203" pitchFamily="34" charset="0"/>
                <a:cs typeface="Segoe UI" panose="020B0502040204020203" pitchFamily="34" charset="0"/>
              </a:rPr>
              <a:t>April 3rd from 3PM to 4:30PM</a:t>
            </a:r>
          </a:p>
          <a:p>
            <a:pPr marL="1085850" lvl="2" indent="-171450">
              <a:lnSpc>
                <a:spcPct val="107000"/>
              </a:lnSpc>
              <a:buFont typeface="Segoe UI" panose="020B0502040204020203" pitchFamily="34" charset="0"/>
              <a:buChar char="♦"/>
            </a:pPr>
            <a:endParaRPr lang="en-US" sz="500" dirty="0">
              <a:latin typeface="Segoe UI" panose="020B0502040204020203" pitchFamily="34" charset="0"/>
              <a:cs typeface="Segoe UI" panose="020B0502040204020203" pitchFamily="34" charset="0"/>
            </a:endParaRPr>
          </a:p>
          <a:p>
            <a:pPr marL="1257300" lvl="2" indent="-342900">
              <a:lnSpc>
                <a:spcPct val="107000"/>
              </a:lnSpc>
              <a:buFont typeface="Segoe UI" panose="020B0502040204020203" pitchFamily="34" charset="0"/>
              <a:buChar char="♦"/>
            </a:pPr>
            <a:endParaRPr lang="en-US" sz="1900" dirty="0">
              <a:latin typeface="Segoe UI" panose="020B0502040204020203" pitchFamily="34" charset="0"/>
              <a:cs typeface="Segoe UI" panose="020B0502040204020203" pitchFamily="34" charset="0"/>
            </a:endParaRPr>
          </a:p>
          <a:p>
            <a:pPr marL="1257300" lvl="2" indent="-342900">
              <a:lnSpc>
                <a:spcPct val="107000"/>
              </a:lnSpc>
              <a:buFont typeface="Segoe UI" panose="020B0502040204020203" pitchFamily="34" charset="0"/>
              <a:buChar char="♦"/>
            </a:pPr>
            <a:endParaRPr lang="en-US" sz="1900" dirty="0">
              <a:latin typeface="Segoe UI" panose="020B0502040204020203" pitchFamily="34" charset="0"/>
              <a:cs typeface="Segoe UI" panose="020B0502040204020203" pitchFamily="34" charset="0"/>
            </a:endParaRPr>
          </a:p>
        </p:txBody>
      </p:sp>
      <p:sp>
        <p:nvSpPr>
          <p:cNvPr id="7" name="object 19"/>
          <p:cNvSpPr txBox="1">
            <a:spLocks noGrp="1"/>
          </p:cNvSpPr>
          <p:nvPr>
            <p:ph type="title"/>
          </p:nvPr>
        </p:nvSpPr>
        <p:spPr>
          <a:xfrm>
            <a:off x="533400" y="609600"/>
            <a:ext cx="5553074"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Member Updates</a:t>
            </a:r>
            <a:endParaRPr sz="4800" spc="-25" dirty="0">
              <a:latin typeface="Elephant" panose="02020904090505020303" pitchFamily="18" charset="0"/>
            </a:endParaRPr>
          </a:p>
        </p:txBody>
      </p:sp>
      <p:sp>
        <p:nvSpPr>
          <p:cNvPr id="5" name="AutoShape 6" descr="Image result for information"/>
          <p:cNvSpPr>
            <a:spLocks noChangeAspect="1" noChangeArrowheads="1"/>
          </p:cNvSpPr>
          <p:nvPr/>
        </p:nvSpPr>
        <p:spPr bwMode="auto">
          <a:xfrm>
            <a:off x="-685800" y="-144463"/>
            <a:ext cx="11461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564729"/>
            <a:ext cx="2171700" cy="2171700"/>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86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0" y="-1"/>
            <a:ext cx="9144000" cy="6858001"/>
          </a:xfrm>
          <a:prstGeom prst="rect">
            <a:avLst/>
          </a:prstGeom>
        </p:spPr>
      </p:pic>
      <p:sp>
        <p:nvSpPr>
          <p:cNvPr id="4" name="Rectangle 3"/>
          <p:cNvSpPr/>
          <p:nvPr/>
        </p:nvSpPr>
        <p:spPr>
          <a:xfrm>
            <a:off x="533400" y="1524000"/>
            <a:ext cx="8610600" cy="3209212"/>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v"/>
            </a:pPr>
            <a:r>
              <a:rPr lang="en-US" sz="2000" b="1" dirty="0">
                <a:latin typeface="Segoe UI" panose="020B0502040204020203" pitchFamily="34" charset="0"/>
                <a:ea typeface="Calibri" panose="020F0502020204030204" pitchFamily="34" charset="0"/>
                <a:cs typeface="Segoe UI" panose="020B0502040204020203" pitchFamily="34" charset="0"/>
              </a:rPr>
              <a:t>2019-2020 Program Application </a:t>
            </a:r>
          </a:p>
          <a:p>
            <a:pPr marL="800100" marR="0" lvl="1" indent="-342900">
              <a:lnSpc>
                <a:spcPct val="107000"/>
              </a:lnSpc>
              <a:spcBef>
                <a:spcPts val="1200"/>
              </a:spcBef>
              <a:spcAft>
                <a:spcPts val="0"/>
              </a:spcAft>
              <a:buFont typeface="Wingdings" panose="05000000000000000000" pitchFamily="2" charset="2"/>
              <a:buChar char="v"/>
            </a:pPr>
            <a:r>
              <a:rPr lang="en-US" sz="1900" b="1" dirty="0">
                <a:latin typeface="Segoe UI" panose="020B0502040204020203" pitchFamily="34" charset="0"/>
                <a:ea typeface="Calibri" panose="020F0502020204030204" pitchFamily="34" charset="0"/>
                <a:cs typeface="Segoe UI" panose="020B0502040204020203" pitchFamily="34" charset="0"/>
              </a:rPr>
              <a:t>NOW OPEN! </a:t>
            </a:r>
            <a:r>
              <a:rPr lang="en-US" sz="1900" dirty="0">
                <a:latin typeface="Segoe UI" panose="020B0502040204020203" pitchFamily="34" charset="0"/>
                <a:ea typeface="Calibri" panose="020F0502020204030204" pitchFamily="34" charset="0"/>
                <a:cs typeface="Segoe UI" panose="020B0502040204020203" pitchFamily="34" charset="0"/>
                <a:hlinkClick r:id="rId5"/>
              </a:rPr>
              <a:t>https://springfield.edu/americorps</a:t>
            </a:r>
            <a:r>
              <a:rPr lang="en-US" sz="1900" dirty="0">
                <a:latin typeface="Segoe UI" panose="020B0502040204020203" pitchFamily="34" charset="0"/>
                <a:ea typeface="Calibri" panose="020F0502020204030204" pitchFamily="34" charset="0"/>
                <a:cs typeface="Segoe UI" panose="020B0502040204020203" pitchFamily="34" charset="0"/>
              </a:rPr>
              <a:t> </a:t>
            </a:r>
          </a:p>
          <a:p>
            <a:pPr marL="800100" marR="0" lvl="1" indent="-342900">
              <a:lnSpc>
                <a:spcPct val="107000"/>
              </a:lnSpc>
              <a:spcBef>
                <a:spcPts val="1200"/>
              </a:spcBef>
              <a:spcAft>
                <a:spcPts val="0"/>
              </a:spcAft>
              <a:buFont typeface="Wingdings" panose="05000000000000000000" pitchFamily="2" charset="2"/>
              <a:buChar char="v"/>
            </a:pPr>
            <a:r>
              <a:rPr lang="en-US" sz="1900" dirty="0">
                <a:latin typeface="Segoe UI" panose="020B0502040204020203" pitchFamily="34" charset="0"/>
                <a:ea typeface="Calibri" panose="020F0502020204030204" pitchFamily="34" charset="0"/>
                <a:cs typeface="Segoe UI" panose="020B0502040204020203" pitchFamily="34" charset="0"/>
              </a:rPr>
              <a:t>Please sign up if you will be applying to the next </a:t>
            </a:r>
          </a:p>
          <a:p>
            <a:pPr marR="0" lvl="1">
              <a:lnSpc>
                <a:spcPct val="107000"/>
              </a:lnSpc>
              <a:spcBef>
                <a:spcPts val="0"/>
              </a:spcBef>
              <a:spcAft>
                <a:spcPts val="0"/>
              </a:spcAft>
            </a:pPr>
            <a:r>
              <a:rPr lang="en-US" sz="1900" dirty="0">
                <a:latin typeface="Segoe UI" panose="020B0502040204020203" pitchFamily="34" charset="0"/>
                <a:ea typeface="Calibri" panose="020F0502020204030204" pitchFamily="34" charset="0"/>
                <a:cs typeface="Segoe UI" panose="020B0502040204020203" pitchFamily="34" charset="0"/>
              </a:rPr>
              <a:t>     program year</a:t>
            </a:r>
          </a:p>
          <a:p>
            <a:pPr marL="1257300" lvl="2" indent="-342900">
              <a:lnSpc>
                <a:spcPct val="107000"/>
              </a:lnSpc>
              <a:buFont typeface="Arial" panose="020B0604020202020204" pitchFamily="34" charset="0"/>
              <a:buChar char="•"/>
            </a:pPr>
            <a:r>
              <a:rPr lang="en-US" sz="1900" dirty="0">
                <a:latin typeface="Segoe UI" panose="020B0502040204020203" pitchFamily="34" charset="0"/>
                <a:ea typeface="Calibri" panose="020F0502020204030204" pitchFamily="34" charset="0"/>
                <a:cs typeface="Segoe UI" panose="020B0502040204020203" pitchFamily="34" charset="0"/>
              </a:rPr>
              <a:t>Leadership opportunities are available to returning members</a:t>
            </a:r>
          </a:p>
          <a:p>
            <a:pPr marR="0" lvl="1">
              <a:lnSpc>
                <a:spcPct val="107000"/>
              </a:lnSpc>
              <a:spcBef>
                <a:spcPts val="0"/>
              </a:spcBef>
              <a:spcAft>
                <a:spcPts val="0"/>
              </a:spcAft>
            </a:pPr>
            <a:r>
              <a:rPr lang="en-US" sz="1900" b="1" u="sng" dirty="0">
                <a:latin typeface="Segoe UI" panose="020B0502040204020203" pitchFamily="34" charset="0"/>
                <a:ea typeface="Calibri" panose="020F0502020204030204" pitchFamily="34" charset="0"/>
                <a:cs typeface="Segoe UI" panose="020B0502040204020203" pitchFamily="34" charset="0"/>
              </a:rPr>
              <a:t>Share!</a:t>
            </a:r>
          </a:p>
          <a:p>
            <a:pPr marL="800100" marR="0" lvl="1" indent="-342900">
              <a:lnSpc>
                <a:spcPct val="107000"/>
              </a:lnSpc>
              <a:spcBef>
                <a:spcPts val="0"/>
              </a:spcBef>
              <a:spcAft>
                <a:spcPts val="0"/>
              </a:spcAft>
              <a:buFont typeface="Wingdings" panose="05000000000000000000" pitchFamily="2" charset="2"/>
              <a:buChar char="v"/>
            </a:pPr>
            <a:r>
              <a:rPr lang="en-US" sz="1900" dirty="0">
                <a:latin typeface="Segoe UI" panose="020B0502040204020203" pitchFamily="34" charset="0"/>
                <a:ea typeface="Calibri" panose="020F0502020204030204" pitchFamily="34" charset="0"/>
                <a:cs typeface="Segoe UI" panose="020B0502040204020203" pitchFamily="34" charset="0"/>
              </a:rPr>
              <a:t>Please share our website and info with anyone you know who is interested in learning more about the upcoming 2019-2020 year</a:t>
            </a:r>
          </a:p>
          <a:p>
            <a:pPr marR="0" lvl="1">
              <a:lnSpc>
                <a:spcPct val="107000"/>
              </a:lnSpc>
              <a:spcBef>
                <a:spcPts val="0"/>
              </a:spcBef>
              <a:spcAft>
                <a:spcPts val="0"/>
              </a:spcAft>
            </a:pPr>
            <a:r>
              <a:rPr lang="en-US" sz="1900" dirty="0">
                <a:latin typeface="Segoe UI" panose="020B0502040204020203" pitchFamily="34" charset="0"/>
                <a:ea typeface="Calibri" panose="020F0502020204030204" pitchFamily="34" charset="0"/>
                <a:cs typeface="Segoe UI" panose="020B0502040204020203" pitchFamily="34" charset="0"/>
              </a:rPr>
              <a:t>     </a:t>
            </a:r>
          </a:p>
        </p:txBody>
      </p:sp>
      <p:sp>
        <p:nvSpPr>
          <p:cNvPr id="7" name="object 19"/>
          <p:cNvSpPr txBox="1">
            <a:spLocks noGrp="1"/>
          </p:cNvSpPr>
          <p:nvPr>
            <p:ph type="title"/>
          </p:nvPr>
        </p:nvSpPr>
        <p:spPr>
          <a:xfrm>
            <a:off x="533400" y="609600"/>
            <a:ext cx="5553074"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Member Updates</a:t>
            </a:r>
            <a:endParaRPr sz="4800" spc="-25" dirty="0">
              <a:latin typeface="Elephant" panose="02020904090505020303" pitchFamily="18" charset="0"/>
            </a:endParaRPr>
          </a:p>
        </p:txBody>
      </p:sp>
      <p:sp>
        <p:nvSpPr>
          <p:cNvPr id="3" name="AutoShape 4" descr="Image result for share"/>
          <p:cNvSpPr>
            <a:spLocks noChangeAspect="1" noChangeArrowheads="1"/>
          </p:cNvSpPr>
          <p:nvPr/>
        </p:nvSpPr>
        <p:spPr bwMode="auto">
          <a:xfrm>
            <a:off x="155575" y="-738188"/>
            <a:ext cx="289560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700" y="4516493"/>
            <a:ext cx="4090416" cy="2261616"/>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8360" t="8839" r="7107" b="9538"/>
          <a:stretch/>
        </p:blipFill>
        <p:spPr>
          <a:xfrm rot="2040626">
            <a:off x="6591340" y="1355425"/>
            <a:ext cx="2380007" cy="1345221"/>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6968" t="20274" r="6645" b="16482"/>
          <a:stretch/>
        </p:blipFill>
        <p:spPr>
          <a:xfrm>
            <a:off x="326385" y="4497329"/>
            <a:ext cx="4245615" cy="2261616"/>
          </a:xfrm>
          <a:prstGeom prst="rect">
            <a:avLst/>
          </a:prstGeom>
        </p:spPr>
      </p:pic>
    </p:spTree>
    <p:extLst>
      <p:ext uri="{BB962C8B-B14F-4D97-AF65-F5344CB8AC3E}">
        <p14:creationId xmlns:p14="http://schemas.microsoft.com/office/powerpoint/2010/main" val="306612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
            <a:ext cx="9144000" cy="6858001"/>
          </a:xfrm>
          <a:prstGeom prst="rect">
            <a:avLst/>
          </a:prstGeom>
        </p:spPr>
      </p:pic>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7" name="object 19"/>
          <p:cNvSpPr txBox="1">
            <a:spLocks noGrp="1"/>
          </p:cNvSpPr>
          <p:nvPr>
            <p:ph type="title"/>
          </p:nvPr>
        </p:nvSpPr>
        <p:spPr>
          <a:xfrm>
            <a:off x="1219200" y="490486"/>
            <a:ext cx="6705600"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AmeriCorps Week</a:t>
            </a:r>
            <a:endParaRPr sz="4800" spc="-25" dirty="0">
              <a:latin typeface="Elephant" panose="02020904090505020303" pitchFamily="18" charset="0"/>
            </a:endParaRPr>
          </a:p>
        </p:txBody>
      </p:sp>
      <p:sp>
        <p:nvSpPr>
          <p:cNvPr id="6" name="Content Placeholder 2"/>
          <p:cNvSpPr>
            <a:spLocks noGrp="1"/>
          </p:cNvSpPr>
          <p:nvPr>
            <p:ph idx="1"/>
          </p:nvPr>
        </p:nvSpPr>
        <p:spPr>
          <a:xfrm>
            <a:off x="628650" y="1825625"/>
            <a:ext cx="7886700" cy="4351338"/>
          </a:xfrm>
        </p:spPr>
        <p:txBody>
          <a:bodyPr>
            <a:normAutofit/>
          </a:bodyPr>
          <a:lstStyle/>
          <a:p>
            <a:pPr>
              <a:spcBef>
                <a:spcPts val="1200"/>
              </a:spcBef>
              <a:buFont typeface="Wingdings" panose="05000000000000000000" pitchFamily="2" charset="2"/>
              <a:buChar char="v"/>
            </a:pPr>
            <a:r>
              <a:rPr lang="en-US" sz="2800" dirty="0"/>
              <a:t>What: AmeriCorps Week 2019 is a celebration of all things AmeriCorps – from the programs and organizations that make this national service initiative possible in thousands of locations, to the members who have pledged to “Get Things Done” since the program’s inception in 1994.</a:t>
            </a:r>
          </a:p>
          <a:p>
            <a:pPr>
              <a:spcBef>
                <a:spcPts val="1200"/>
              </a:spcBef>
              <a:buFont typeface="Wingdings" panose="05000000000000000000" pitchFamily="2" charset="2"/>
              <a:buChar char="v"/>
            </a:pPr>
            <a:r>
              <a:rPr lang="en-US" sz="2800" dirty="0"/>
              <a:t>When: March 10-16</a:t>
            </a:r>
          </a:p>
          <a:p>
            <a:pPr>
              <a:spcBef>
                <a:spcPts val="1200"/>
              </a:spcBef>
              <a:buFont typeface="Wingdings" panose="05000000000000000000" pitchFamily="2" charset="2"/>
              <a:buChar char="v"/>
            </a:pPr>
            <a:r>
              <a:rPr lang="en-US" sz="2800" dirty="0"/>
              <a:t>Please share our posts on social media</a:t>
            </a:r>
          </a:p>
          <a:p>
            <a:pPr>
              <a:spcBef>
                <a:spcPts val="1200"/>
              </a:spcBef>
              <a:buFont typeface="Wingdings" panose="05000000000000000000" pitchFamily="2" charset="2"/>
              <a:buChar char="v"/>
            </a:pPr>
            <a:r>
              <a:rPr lang="en-US" sz="2800" dirty="0"/>
              <a:t>#</a:t>
            </a:r>
            <a:r>
              <a:rPr lang="en-US" sz="2800" dirty="0" err="1"/>
              <a:t>MadeInAmeriCorps</a:t>
            </a:r>
            <a:r>
              <a:rPr lang="en-US" sz="2800" dirty="0"/>
              <a:t> @AmeriCorps Week</a:t>
            </a:r>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747313"/>
            <a:ext cx="1895475" cy="1895475"/>
          </a:xfrm>
          <a:prstGeom prst="rect">
            <a:avLst/>
          </a:prstGeom>
        </p:spPr>
      </p:pic>
    </p:spTree>
    <p:extLst>
      <p:ext uri="{BB962C8B-B14F-4D97-AF65-F5344CB8AC3E}">
        <p14:creationId xmlns:p14="http://schemas.microsoft.com/office/powerpoint/2010/main" val="374282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
            <a:ext cx="9144000" cy="6858001"/>
          </a:xfrm>
          <a:prstGeom prst="rect">
            <a:avLst/>
          </a:prstGeom>
        </p:spPr>
      </p:pic>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7" name="object 19"/>
          <p:cNvSpPr txBox="1">
            <a:spLocks noGrp="1"/>
          </p:cNvSpPr>
          <p:nvPr>
            <p:ph type="title"/>
          </p:nvPr>
        </p:nvSpPr>
        <p:spPr>
          <a:xfrm>
            <a:off x="628650" y="490486"/>
            <a:ext cx="7886700"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Volunteerism Conference</a:t>
            </a:r>
            <a:endParaRPr sz="4800" spc="-25" dirty="0">
              <a:latin typeface="Elephant" panose="02020904090505020303" pitchFamily="18" charset="0"/>
            </a:endParaRPr>
          </a:p>
        </p:txBody>
      </p:sp>
      <p:sp>
        <p:nvSpPr>
          <p:cNvPr id="6" name="Content Placeholder 2"/>
          <p:cNvSpPr>
            <a:spLocks noGrp="1"/>
          </p:cNvSpPr>
          <p:nvPr>
            <p:ph idx="1"/>
          </p:nvPr>
        </p:nvSpPr>
        <p:spPr>
          <a:xfrm>
            <a:off x="628650" y="1825625"/>
            <a:ext cx="7886700" cy="4351338"/>
          </a:xfrm>
        </p:spPr>
        <p:txBody>
          <a:bodyPr>
            <a:normAutofit/>
          </a:bodyPr>
          <a:lstStyle/>
          <a:p>
            <a:pPr>
              <a:spcBef>
                <a:spcPts val="2400"/>
              </a:spcBef>
              <a:buFont typeface="Wingdings" panose="05000000000000000000" pitchFamily="2" charset="2"/>
              <a:buChar char="v"/>
            </a:pPr>
            <a:r>
              <a:rPr lang="en-US" sz="2800" dirty="0"/>
              <a:t>Massachusetts </a:t>
            </a:r>
            <a:r>
              <a:rPr lang="en-US" sz="2800" dirty="0">
                <a:latin typeface="Calibri" panose="020F0502020204030204" pitchFamily="34" charset="0"/>
                <a:ea typeface="Calibri" panose="020F0502020204030204" pitchFamily="34" charset="0"/>
                <a:cs typeface="Times New Roman" panose="02020603050405020304" pitchFamily="18" charset="0"/>
              </a:rPr>
              <a:t>Conference on Volunteerism</a:t>
            </a:r>
            <a:r>
              <a:rPr lang="en-US" sz="2800" dirty="0"/>
              <a:t> </a:t>
            </a:r>
          </a:p>
          <a:p>
            <a:pPr>
              <a:spcBef>
                <a:spcPts val="2400"/>
              </a:spcBef>
              <a:buFont typeface="Wingdings" panose="05000000000000000000" pitchFamily="2" charset="2"/>
              <a:buChar char="v"/>
            </a:pPr>
            <a:r>
              <a:rPr lang="en-US" sz="2800" dirty="0"/>
              <a:t>When: May 7th</a:t>
            </a:r>
          </a:p>
          <a:p>
            <a:pPr>
              <a:spcBef>
                <a:spcPts val="2400"/>
              </a:spcBef>
              <a:buFont typeface="Wingdings" panose="05000000000000000000" pitchFamily="2" charset="2"/>
              <a:buChar char="v"/>
            </a:pPr>
            <a:r>
              <a:rPr lang="en-US" sz="2800" dirty="0"/>
              <a:t>Please sign up today!</a:t>
            </a:r>
          </a:p>
          <a:p>
            <a:pPr>
              <a:spcBef>
                <a:spcPts val="2400"/>
              </a:spcBef>
              <a:buFont typeface="Wingdings" panose="05000000000000000000" pitchFamily="2" charset="2"/>
              <a:buChar char="v"/>
            </a:pPr>
            <a:r>
              <a:rPr lang="en-US" sz="2800" dirty="0"/>
              <a:t>Transportation and lunch will be provided.</a:t>
            </a:r>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572000"/>
            <a:ext cx="8839200" cy="2110154"/>
          </a:xfrm>
          <a:prstGeom prst="rect">
            <a:avLst/>
          </a:prstGeom>
        </p:spPr>
      </p:pic>
    </p:spTree>
    <p:extLst>
      <p:ext uri="{BB962C8B-B14F-4D97-AF65-F5344CB8AC3E}">
        <p14:creationId xmlns:p14="http://schemas.microsoft.com/office/powerpoint/2010/main" val="212685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1"/>
            <a:ext cx="9144000" cy="6858001"/>
          </a:xfrm>
          <a:prstGeom prst="rect">
            <a:avLst/>
          </a:prstGeom>
        </p:spPr>
      </p:pic>
      <p:sp>
        <p:nvSpPr>
          <p:cNvPr id="4" name="Rectangle 3"/>
          <p:cNvSpPr/>
          <p:nvPr/>
        </p:nvSpPr>
        <p:spPr>
          <a:xfrm>
            <a:off x="461962" y="1938650"/>
            <a:ext cx="8534400" cy="1634358"/>
          </a:xfrm>
          <a:prstGeom prst="rect">
            <a:avLst/>
          </a:prstGeom>
        </p:spPr>
        <p:txBody>
          <a:bodyPr wrap="square">
            <a:spAutoFit/>
          </a:bodyPr>
          <a:lstStyle/>
          <a:p>
            <a:pPr marL="514350" marR="0" lvl="0" indent="-514350">
              <a:lnSpc>
                <a:spcPct val="107000"/>
              </a:lnSpc>
              <a:spcBef>
                <a:spcPts val="0"/>
              </a:spcBef>
              <a:spcAft>
                <a:spcPts val="0"/>
              </a:spcAft>
              <a:buFont typeface="+mj-lt"/>
              <a:buAutoNum type="arabicPeriod"/>
            </a:pPr>
            <a:r>
              <a:rPr lang="en-US" sz="3200" dirty="0">
                <a:latin typeface="Segoe UI" panose="020B0502040204020203" pitchFamily="34" charset="0"/>
                <a:ea typeface="Calibri" panose="020F0502020204030204" pitchFamily="34" charset="0"/>
                <a:cs typeface="Segoe UI" panose="020B0502040204020203" pitchFamily="34" charset="0"/>
              </a:rPr>
              <a:t>Write down 2-3 women in your life who have impacted you?</a:t>
            </a:r>
          </a:p>
          <a:p>
            <a:pPr marL="514350" marR="0" lvl="0" indent="-514350">
              <a:lnSpc>
                <a:spcPct val="107000"/>
              </a:lnSpc>
              <a:spcBef>
                <a:spcPts val="0"/>
              </a:spcBef>
              <a:spcAft>
                <a:spcPts val="0"/>
              </a:spcAft>
              <a:buFont typeface="+mj-lt"/>
              <a:buAutoNum type="arabicPeriod"/>
            </a:pPr>
            <a:r>
              <a:rPr lang="en-US" sz="3200" dirty="0">
                <a:latin typeface="Segoe UI" panose="020B0502040204020203" pitchFamily="34" charset="0"/>
                <a:ea typeface="Calibri" panose="020F0502020204030204" pitchFamily="34" charset="0"/>
                <a:cs typeface="Segoe UI" panose="020B0502040204020203" pitchFamily="34" charset="0"/>
              </a:rPr>
              <a:t>Turn to your neighbor and discuss them?</a:t>
            </a:r>
          </a:p>
        </p:txBody>
      </p:sp>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Turn and Talk</a:t>
            </a:r>
          </a:p>
        </p:txBody>
      </p:sp>
    </p:spTree>
    <p:extLst>
      <p:ext uri="{BB962C8B-B14F-4D97-AF65-F5344CB8AC3E}">
        <p14:creationId xmlns:p14="http://schemas.microsoft.com/office/powerpoint/2010/main" val="174144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1"/>
            <a:ext cx="9144000" cy="6858001"/>
          </a:xfrm>
          <a:prstGeom prst="rect">
            <a:avLst/>
          </a:prstGeom>
        </p:spPr>
      </p:pic>
      <p:sp>
        <p:nvSpPr>
          <p:cNvPr id="4" name="Rectangle 3"/>
          <p:cNvSpPr/>
          <p:nvPr/>
        </p:nvSpPr>
        <p:spPr>
          <a:xfrm>
            <a:off x="461962" y="1972647"/>
            <a:ext cx="8534400" cy="2688236"/>
          </a:xfrm>
          <a:prstGeom prst="rect">
            <a:avLst/>
          </a:prstGeom>
        </p:spPr>
        <p:txBody>
          <a:bodyPr wrap="square">
            <a:spAutoFit/>
          </a:bodyPr>
          <a:lstStyle/>
          <a:p>
            <a:pPr marL="514350" marR="0" lvl="0" indent="-514350">
              <a:lnSpc>
                <a:spcPct val="107000"/>
              </a:lnSpc>
              <a:spcBef>
                <a:spcPts val="0"/>
              </a:spcBef>
              <a:spcAft>
                <a:spcPts val="0"/>
              </a:spcAft>
              <a:buFont typeface="+mj-lt"/>
              <a:buAutoNum type="arabicPeriod"/>
            </a:pPr>
            <a:r>
              <a:rPr lang="en-US" sz="3200" dirty="0">
                <a:latin typeface="Segoe UI" panose="020B0502040204020203" pitchFamily="34" charset="0"/>
                <a:ea typeface="Calibri" panose="020F0502020204030204" pitchFamily="34" charset="0"/>
                <a:cs typeface="Segoe UI" panose="020B0502040204020203" pitchFamily="34" charset="0"/>
              </a:rPr>
              <a:t>Scratch one of the women’s names off of the list.</a:t>
            </a:r>
          </a:p>
          <a:p>
            <a:pPr marL="514350" marR="0" lvl="0" indent="-514350">
              <a:lnSpc>
                <a:spcPct val="107000"/>
              </a:lnSpc>
              <a:spcBef>
                <a:spcPts val="0"/>
              </a:spcBef>
              <a:spcAft>
                <a:spcPts val="0"/>
              </a:spcAft>
              <a:buFont typeface="+mj-lt"/>
              <a:buAutoNum type="arabicPeriod"/>
            </a:pPr>
            <a:r>
              <a:rPr lang="en-US" sz="3200" dirty="0">
                <a:latin typeface="Segoe UI" panose="020B0502040204020203" pitchFamily="34" charset="0"/>
                <a:ea typeface="Calibri" panose="020F0502020204030204" pitchFamily="34" charset="0"/>
                <a:cs typeface="Segoe UI" panose="020B0502040204020203" pitchFamily="34" charset="0"/>
              </a:rPr>
              <a:t>Turn to your neighbor and discuss how different your life would have been without them?</a:t>
            </a:r>
          </a:p>
        </p:txBody>
      </p:sp>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Turn and Talk</a:t>
            </a:r>
          </a:p>
        </p:txBody>
      </p:sp>
    </p:spTree>
    <p:extLst>
      <p:ext uri="{BB962C8B-B14F-4D97-AF65-F5344CB8AC3E}">
        <p14:creationId xmlns:p14="http://schemas.microsoft.com/office/powerpoint/2010/main" val="223523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1"/>
            <a:ext cx="9144000" cy="6858001"/>
          </a:xfrm>
          <a:prstGeom prst="rect">
            <a:avLst/>
          </a:prstGeom>
        </p:spPr>
      </p:pic>
      <p:sp>
        <p:nvSpPr>
          <p:cNvPr id="4" name="Rectangle 3"/>
          <p:cNvSpPr/>
          <p:nvPr/>
        </p:nvSpPr>
        <p:spPr>
          <a:xfrm>
            <a:off x="461962" y="1828800"/>
            <a:ext cx="8534400" cy="4668650"/>
          </a:xfrm>
          <a:prstGeom prst="rect">
            <a:avLst/>
          </a:prstGeom>
        </p:spPr>
        <p:txBody>
          <a:bodyPr wrap="square">
            <a:spAutoFit/>
          </a:bodyPr>
          <a:lstStyle/>
          <a:p>
            <a:pPr marL="514350" marR="0" lvl="0" indent="-514350">
              <a:lnSpc>
                <a:spcPct val="107000"/>
              </a:lnSpc>
              <a:spcBef>
                <a:spcPts val="0"/>
              </a:spcBef>
              <a:spcAft>
                <a:spcPts val="0"/>
              </a:spcAft>
              <a:buFont typeface="Wingdings" panose="05000000000000000000" pitchFamily="2" charset="2"/>
              <a:buChar char="v"/>
            </a:pPr>
            <a:r>
              <a:rPr lang="en-US" sz="2800" dirty="0">
                <a:latin typeface="Segoe UI" panose="020B0502040204020203" pitchFamily="34" charset="0"/>
                <a:ea typeface="Calibri" panose="020F0502020204030204" pitchFamily="34" charset="0"/>
                <a:cs typeface="Segoe UI" panose="020B0502040204020203" pitchFamily="34" charset="0"/>
              </a:rPr>
              <a:t>How many of you chose women that were close relatives?</a:t>
            </a:r>
          </a:p>
          <a:p>
            <a:pPr marL="514350" marR="0" lvl="0" indent="-514350">
              <a:lnSpc>
                <a:spcPct val="107000"/>
              </a:lnSpc>
              <a:spcBef>
                <a:spcPts val="0"/>
              </a:spcBef>
              <a:spcAft>
                <a:spcPts val="0"/>
              </a:spcAft>
              <a:buFont typeface="Wingdings" panose="05000000000000000000" pitchFamily="2" charset="2"/>
              <a:buChar char="v"/>
            </a:pPr>
            <a:r>
              <a:rPr lang="en-US" sz="2800" dirty="0">
                <a:latin typeface="Segoe UI" panose="020B0502040204020203" pitchFamily="34" charset="0"/>
                <a:ea typeface="Calibri" panose="020F0502020204030204" pitchFamily="34" charset="0"/>
                <a:cs typeface="Segoe UI" panose="020B0502040204020203" pitchFamily="34" charset="0"/>
              </a:rPr>
              <a:t>How many chose a mentor, coach, or someone not related to you?</a:t>
            </a:r>
          </a:p>
          <a:p>
            <a:pPr marL="514350" marR="0" lvl="0" indent="-514350">
              <a:lnSpc>
                <a:spcPct val="107000"/>
              </a:lnSpc>
              <a:spcBef>
                <a:spcPts val="0"/>
              </a:spcBef>
              <a:spcAft>
                <a:spcPts val="0"/>
              </a:spcAft>
              <a:buFont typeface="Wingdings" panose="05000000000000000000" pitchFamily="2" charset="2"/>
              <a:buChar char="v"/>
            </a:pPr>
            <a:r>
              <a:rPr lang="en-US" sz="2800" dirty="0">
                <a:latin typeface="Segoe UI" panose="020B0502040204020203" pitchFamily="34" charset="0"/>
                <a:ea typeface="Calibri" panose="020F0502020204030204" pitchFamily="34" charset="0"/>
                <a:cs typeface="Segoe UI" panose="020B0502040204020203" pitchFamily="34" charset="0"/>
              </a:rPr>
              <a:t>How many of you chose someone else that doesn’t fall into either category?</a:t>
            </a:r>
          </a:p>
          <a:p>
            <a:pPr marL="514350" marR="0" lvl="0" indent="-514350">
              <a:lnSpc>
                <a:spcPct val="107000"/>
              </a:lnSpc>
              <a:spcBef>
                <a:spcPts val="0"/>
              </a:spcBef>
              <a:spcAft>
                <a:spcPts val="0"/>
              </a:spcAft>
              <a:buFont typeface="Wingdings" panose="05000000000000000000" pitchFamily="2" charset="2"/>
              <a:buChar char="v"/>
            </a:pPr>
            <a:r>
              <a:rPr lang="en-US" sz="2800" dirty="0">
                <a:latin typeface="Segoe UI" panose="020B0502040204020203" pitchFamily="34" charset="0"/>
                <a:ea typeface="Calibri" panose="020F0502020204030204" pitchFamily="34" charset="0"/>
                <a:cs typeface="Segoe UI" panose="020B0502040204020203" pitchFamily="34" charset="0"/>
              </a:rPr>
              <a:t>Does the category affect the impact they had on you?</a:t>
            </a:r>
          </a:p>
          <a:p>
            <a:pPr marL="514350" marR="0" lvl="0" indent="-514350">
              <a:lnSpc>
                <a:spcPct val="107000"/>
              </a:lnSpc>
              <a:spcBef>
                <a:spcPts val="0"/>
              </a:spcBef>
              <a:spcAft>
                <a:spcPts val="0"/>
              </a:spcAft>
              <a:buFont typeface="Wingdings" panose="05000000000000000000" pitchFamily="2" charset="2"/>
              <a:buChar char="v"/>
            </a:pPr>
            <a:r>
              <a:rPr lang="en-US" sz="2800" dirty="0">
                <a:latin typeface="Segoe UI" panose="020B0502040204020203" pitchFamily="34" charset="0"/>
                <a:ea typeface="Calibri" panose="020F0502020204030204" pitchFamily="34" charset="0"/>
                <a:cs typeface="Segoe UI" panose="020B0502040204020203" pitchFamily="34" charset="0"/>
              </a:rPr>
              <a:t>What are your takeaways for how you can impact others?</a:t>
            </a:r>
          </a:p>
        </p:txBody>
      </p:sp>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Group Activity</a:t>
            </a:r>
          </a:p>
        </p:txBody>
      </p:sp>
    </p:spTree>
    <p:extLst>
      <p:ext uri="{BB962C8B-B14F-4D97-AF65-F5344CB8AC3E}">
        <p14:creationId xmlns:p14="http://schemas.microsoft.com/office/powerpoint/2010/main" val="1518594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6450</TotalTime>
  <Words>360</Words>
  <Application>Microsoft Office PowerPoint</Application>
  <PresentationFormat>On-screen Show (4:3)</PresentationFormat>
  <Paragraphs>67</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Elephant</vt:lpstr>
      <vt:lpstr>Segoe UI</vt:lpstr>
      <vt:lpstr>Times New Roman</vt:lpstr>
      <vt:lpstr>Wingdings</vt:lpstr>
      <vt:lpstr>Office Theme</vt:lpstr>
      <vt:lpstr>PowerPoint Presentation</vt:lpstr>
      <vt:lpstr>PowerPoint Presentation</vt:lpstr>
      <vt:lpstr>Member Updates</vt:lpstr>
      <vt:lpstr>Member Updates</vt:lpstr>
      <vt:lpstr>AmeriCorps Week</vt:lpstr>
      <vt:lpstr>Volunteerism Conference</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Springfield College AmeriCorps Program</dc:title>
  <dc:creator>Shannon J Langone</dc:creator>
  <cp:lastModifiedBy>Windows User</cp:lastModifiedBy>
  <cp:revision>96</cp:revision>
  <dcterms:created xsi:type="dcterms:W3CDTF">2018-10-04T16:41:26Z</dcterms:created>
  <dcterms:modified xsi:type="dcterms:W3CDTF">2019-03-12T15:34:56Z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2018-09-04T00:00:00Z</vt:filetime>
  </property>
  <property fmtid="{D5CDD505-2E9C-101B-9397-08002B2CF9AE}" pid="3" name="Creator">
    <vt:lpwstr>Acrobat PDFMaker 18 for PowerPoint</vt:lpwstr>
  </property>
  <property fmtid="{D5CDD505-2E9C-101B-9397-08002B2CF9AE}" pid="4" name="LastSaved">
    <vt:filetime>2018-10-04T00:00:00Z</vt:filetime>
  </property>
</Properties>
</file>