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0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4" r:id="rId7"/>
    <p:sldId id="261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1" y="1143761"/>
            <a:ext cx="1447800" cy="5714365"/>
          </a:xfrm>
          <a:custGeom>
            <a:avLst/>
            <a:gdLst/>
            <a:ahLst/>
            <a:cxnLst/>
            <a:rect l="l" t="t" r="r" b="b"/>
            <a:pathLst>
              <a:path w="1447800" h="5714365">
                <a:moveTo>
                  <a:pt x="0" y="5714238"/>
                </a:moveTo>
                <a:lnTo>
                  <a:pt x="1447787" y="5714238"/>
                </a:lnTo>
                <a:lnTo>
                  <a:pt x="1447787" y="0"/>
                </a:lnTo>
                <a:lnTo>
                  <a:pt x="0" y="0"/>
                </a:lnTo>
                <a:lnTo>
                  <a:pt x="0" y="5714238"/>
                </a:lnTo>
                <a:close/>
              </a:path>
            </a:pathLst>
          </a:custGeom>
          <a:solidFill>
            <a:srgbClr val="9128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1" y="761"/>
            <a:ext cx="1447800" cy="6858000"/>
          </a:xfrm>
          <a:custGeom>
            <a:avLst/>
            <a:gdLst/>
            <a:ahLst/>
            <a:cxnLst/>
            <a:rect l="l" t="t" r="r" b="b"/>
            <a:pathLst>
              <a:path w="1447800" h="6858000">
                <a:moveTo>
                  <a:pt x="0" y="0"/>
                </a:moveTo>
                <a:lnTo>
                  <a:pt x="1447800" y="0"/>
                </a:lnTo>
                <a:lnTo>
                  <a:pt x="14478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91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61" y="761"/>
            <a:ext cx="9143365" cy="1143000"/>
          </a:xfrm>
          <a:custGeom>
            <a:avLst/>
            <a:gdLst/>
            <a:ahLst/>
            <a:cxnLst/>
            <a:rect l="l" t="t" r="r" b="b"/>
            <a:pathLst>
              <a:path w="9143365" h="1143000">
                <a:moveTo>
                  <a:pt x="0" y="1143000"/>
                </a:moveTo>
                <a:lnTo>
                  <a:pt x="9143238" y="1143000"/>
                </a:lnTo>
                <a:lnTo>
                  <a:pt x="9143238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9128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61" y="761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0"/>
                </a:moveTo>
                <a:lnTo>
                  <a:pt x="9144000" y="0"/>
                </a:lnTo>
                <a:lnTo>
                  <a:pt x="91440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91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" y="196087"/>
            <a:ext cx="8263255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2139" y="2292950"/>
            <a:ext cx="7199721" cy="2464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mailto:mgeorges4@springfieldcollege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naylor@springfieldcollege.ed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" y="761"/>
            <a:ext cx="1447800" cy="6858000"/>
          </a:xfrm>
          <a:custGeom>
            <a:avLst/>
            <a:gdLst/>
            <a:ahLst/>
            <a:cxnLst/>
            <a:rect l="l" t="t" r="r" b="b"/>
            <a:pathLst>
              <a:path w="1447800" h="6858000">
                <a:moveTo>
                  <a:pt x="0" y="0"/>
                </a:moveTo>
                <a:lnTo>
                  <a:pt x="1447800" y="0"/>
                </a:lnTo>
                <a:lnTo>
                  <a:pt x="14478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91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1" y="761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0"/>
                </a:moveTo>
                <a:lnTo>
                  <a:pt x="9144000" y="0"/>
                </a:lnTo>
                <a:lnTo>
                  <a:pt x="91440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91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1738" y="345186"/>
            <a:ext cx="638175" cy="546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79"/>
              </a:lnSpc>
            </a:pPr>
            <a:r>
              <a:rPr sz="4300" b="1" spc="-5" dirty="0">
                <a:solidFill>
                  <a:srgbClr val="FFFFFF"/>
                </a:solidFill>
                <a:latin typeface="Calibri"/>
                <a:cs typeface="Calibri"/>
              </a:rPr>
              <a:t>Ho</a:t>
            </a:r>
            <a:endParaRPr sz="4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7244" y="345186"/>
            <a:ext cx="7602855" cy="546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79"/>
              </a:lnSpc>
            </a:pPr>
            <a:r>
              <a:rPr sz="4300" b="1" spc="-5" dirty="0">
                <a:solidFill>
                  <a:srgbClr val="FFFFFF"/>
                </a:solidFill>
                <a:latin typeface="Calibri"/>
                <a:cs typeface="Calibri"/>
              </a:rPr>
              <a:t>w </a:t>
            </a:r>
            <a:r>
              <a:rPr sz="4300" b="1" spc="-25" dirty="0">
                <a:solidFill>
                  <a:srgbClr val="FFFFFF"/>
                </a:solidFill>
                <a:latin typeface="Calibri"/>
                <a:cs typeface="Calibri"/>
              </a:rPr>
              <a:t>to Enter </a:t>
            </a:r>
            <a:r>
              <a:rPr sz="4300" b="1" spc="-15" dirty="0">
                <a:solidFill>
                  <a:srgbClr val="FFFFFF"/>
                </a:solidFill>
                <a:latin typeface="Calibri"/>
                <a:cs typeface="Calibri"/>
              </a:rPr>
              <a:t>Student </a:t>
            </a:r>
            <a:r>
              <a:rPr sz="4300" b="1" spc="-5" dirty="0">
                <a:solidFill>
                  <a:srgbClr val="FFFFFF"/>
                </a:solidFill>
                <a:latin typeface="Calibri"/>
                <a:cs typeface="Calibri"/>
              </a:rPr>
              <a:t>Caseload</a:t>
            </a:r>
            <a:r>
              <a:rPr sz="4300" b="1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300" b="1" spc="-25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endParaRPr sz="43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67400" y="6269735"/>
            <a:ext cx="556259" cy="440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61760" y="6248400"/>
            <a:ext cx="502919" cy="460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82968" y="6271259"/>
            <a:ext cx="2037587" cy="4221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44851" y="1930908"/>
            <a:ext cx="6096000" cy="41391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972139" y="2057400"/>
            <a:ext cx="7199721" cy="31579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95780" marR="5080" indent="53784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Springfield </a:t>
            </a:r>
            <a:r>
              <a:rPr spc="-10" dirty="0"/>
              <a:t>College  </a:t>
            </a:r>
            <a:r>
              <a:rPr spc="-5" dirty="0"/>
              <a:t>AmeriCorps</a:t>
            </a:r>
            <a:r>
              <a:rPr spc="-110" dirty="0"/>
              <a:t> </a:t>
            </a:r>
            <a:r>
              <a:rPr spc="-5" dirty="0"/>
              <a:t>2018–2019</a:t>
            </a:r>
          </a:p>
          <a:p>
            <a:pPr marL="1576705" algn="ctr">
              <a:lnSpc>
                <a:spcPct val="100000"/>
              </a:lnSpc>
              <a:spcBef>
                <a:spcPts val="3354"/>
              </a:spcBef>
            </a:pPr>
            <a:r>
              <a:rPr lang="en-US" u="heavy" spc="-10" dirty="0" smtClean="0">
                <a:uFill>
                  <a:solidFill>
                    <a:srgbClr val="000000"/>
                  </a:solidFill>
                </a:uFill>
              </a:rPr>
              <a:t>Member Midyear Training</a:t>
            </a:r>
            <a:endParaRPr u="heavy" spc="-5" dirty="0">
              <a:uFill>
                <a:solidFill>
                  <a:srgbClr val="000000"/>
                </a:solidFill>
              </a:u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6923" y="5205314"/>
            <a:ext cx="551561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2690">
              <a:lnSpc>
                <a:spcPct val="100000"/>
              </a:lnSpc>
              <a:spcBef>
                <a:spcPts val="100"/>
              </a:spcBef>
            </a:pPr>
            <a:r>
              <a:rPr lang="en-US" sz="3200" b="1" spc="-10" dirty="0" smtClean="0">
                <a:latin typeface="Calibri"/>
                <a:cs typeface="Calibri"/>
              </a:rPr>
              <a:t>January</a:t>
            </a:r>
            <a:r>
              <a:rPr sz="3200" b="1" spc="-5" dirty="0" smtClean="0">
                <a:latin typeface="Calibri"/>
                <a:cs typeface="Calibri"/>
              </a:rPr>
              <a:t> </a:t>
            </a:r>
            <a:r>
              <a:rPr lang="en-US" sz="3200" b="1" spc="-5" dirty="0" smtClean="0">
                <a:latin typeface="Calibri"/>
                <a:cs typeface="Calibri"/>
              </a:rPr>
              <a:t>11, </a:t>
            </a:r>
            <a:r>
              <a:rPr sz="3200" b="1" spc="-5" dirty="0" smtClean="0">
                <a:latin typeface="Calibri"/>
                <a:cs typeface="Calibri"/>
              </a:rPr>
              <a:t>201</a:t>
            </a:r>
            <a:r>
              <a:rPr lang="en-US" sz="3200" b="1" spc="-5" dirty="0" smtClean="0">
                <a:latin typeface="Calibri"/>
                <a:cs typeface="Calibri"/>
              </a:rPr>
              <a:t>9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600" b="1" spc="-10" dirty="0" smtClean="0">
                <a:latin typeface="Calibri"/>
                <a:cs typeface="Calibri"/>
              </a:rPr>
              <a:t>(</a:t>
            </a:r>
            <a:r>
              <a:rPr lang="en-US" sz="1600" b="1" spc="-10" dirty="0" smtClean="0">
                <a:latin typeface="Calibri"/>
                <a:cs typeface="Calibri"/>
              </a:rPr>
              <a:t>will be </a:t>
            </a:r>
            <a:r>
              <a:rPr sz="1600" b="1" spc="-10" dirty="0" smtClean="0">
                <a:latin typeface="Calibri"/>
                <a:cs typeface="Calibri"/>
              </a:rPr>
              <a:t>available </a:t>
            </a:r>
            <a:r>
              <a:rPr sz="1600" b="1" dirty="0">
                <a:latin typeface="Calibri"/>
                <a:cs typeface="Calibri"/>
              </a:rPr>
              <a:t>in the </a:t>
            </a:r>
            <a:r>
              <a:rPr sz="1600" b="1" spc="-10" dirty="0">
                <a:latin typeface="Calibri"/>
                <a:cs typeface="Calibri"/>
              </a:rPr>
              <a:t>Resources </a:t>
            </a:r>
            <a:r>
              <a:rPr sz="1600" b="1" dirty="0">
                <a:latin typeface="Calibri"/>
                <a:cs typeface="Calibri"/>
              </a:rPr>
              <a:t>Section on </a:t>
            </a:r>
            <a:r>
              <a:rPr sz="1600" b="1" spc="-5" dirty="0">
                <a:latin typeface="Calibri"/>
                <a:cs typeface="Calibri"/>
              </a:rPr>
              <a:t>the OnCorps</a:t>
            </a:r>
            <a:r>
              <a:rPr sz="1600" b="1" spc="-13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Portal)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1" y="1143761"/>
            <a:ext cx="1447800" cy="5714365"/>
          </a:xfrm>
          <a:custGeom>
            <a:avLst/>
            <a:gdLst/>
            <a:ahLst/>
            <a:cxnLst/>
            <a:rect l="l" t="t" r="r" b="b"/>
            <a:pathLst>
              <a:path w="1447800" h="5714365">
                <a:moveTo>
                  <a:pt x="0" y="5714238"/>
                </a:moveTo>
                <a:lnTo>
                  <a:pt x="1447787" y="5714238"/>
                </a:lnTo>
                <a:lnTo>
                  <a:pt x="1447787" y="0"/>
                </a:lnTo>
                <a:lnTo>
                  <a:pt x="0" y="0"/>
                </a:lnTo>
                <a:lnTo>
                  <a:pt x="0" y="5714238"/>
                </a:lnTo>
                <a:close/>
              </a:path>
            </a:pathLst>
          </a:custGeom>
          <a:solidFill>
            <a:srgbClr val="9128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1" y="761"/>
            <a:ext cx="1447800" cy="6858000"/>
          </a:xfrm>
          <a:custGeom>
            <a:avLst/>
            <a:gdLst/>
            <a:ahLst/>
            <a:cxnLst/>
            <a:rect l="l" t="t" r="r" b="b"/>
            <a:pathLst>
              <a:path w="1447800" h="6858000">
                <a:moveTo>
                  <a:pt x="0" y="0"/>
                </a:moveTo>
                <a:lnTo>
                  <a:pt x="1447800" y="0"/>
                </a:lnTo>
                <a:lnTo>
                  <a:pt x="14478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91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4000" y="1263396"/>
            <a:ext cx="792480" cy="7269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71344" y="1228344"/>
            <a:ext cx="717803" cy="7589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15055" y="1264919"/>
            <a:ext cx="2904743" cy="6964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1" y="761"/>
            <a:ext cx="9143365" cy="1143000"/>
          </a:xfrm>
          <a:custGeom>
            <a:avLst/>
            <a:gdLst/>
            <a:ahLst/>
            <a:cxnLst/>
            <a:rect l="l" t="t" r="r" b="b"/>
            <a:pathLst>
              <a:path w="9143365" h="1143000">
                <a:moveTo>
                  <a:pt x="0" y="1143000"/>
                </a:moveTo>
                <a:lnTo>
                  <a:pt x="9143238" y="1143000"/>
                </a:lnTo>
                <a:lnTo>
                  <a:pt x="9143238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9128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1" y="761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0"/>
                </a:moveTo>
                <a:lnTo>
                  <a:pt x="9144000" y="0"/>
                </a:lnTo>
                <a:lnTo>
                  <a:pt x="914400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91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9038" y="196087"/>
            <a:ext cx="826325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 dirty="0" smtClean="0"/>
              <a:t>Agenda</a:t>
            </a:r>
            <a:endParaRPr spc="-25" dirty="0"/>
          </a:p>
        </p:txBody>
      </p:sp>
      <p:sp>
        <p:nvSpPr>
          <p:cNvPr id="3" name="object 3"/>
          <p:cNvSpPr/>
          <p:nvPr/>
        </p:nvSpPr>
        <p:spPr>
          <a:xfrm>
            <a:off x="5867400" y="6269735"/>
            <a:ext cx="556259" cy="440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61760" y="6248400"/>
            <a:ext cx="502919" cy="460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82968" y="6271259"/>
            <a:ext cx="2037587" cy="4221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13063"/>
              </p:ext>
            </p:extLst>
          </p:nvPr>
        </p:nvGraphicFramePr>
        <p:xfrm>
          <a:off x="1819655" y="1501156"/>
          <a:ext cx="7010400" cy="4463043"/>
        </p:xfrm>
        <a:graphic>
          <a:graphicData uri="http://schemas.openxmlformats.org/drawingml/2006/table">
            <a:tbl>
              <a:tblPr/>
              <a:tblGrid>
                <a:gridCol w="4495800">
                  <a:extLst>
                    <a:ext uri="{9D8B030D-6E8A-4147-A177-3AD203B41FA5}">
                      <a16:colId xmlns:a16="http://schemas.microsoft.com/office/drawing/2014/main" val="420497346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862712410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Sign 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8:15am - 8:30am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0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0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0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122279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Trauma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Sensitive Care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8:30am - 10am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0E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210260"/>
                  </a:ext>
                </a:extLst>
              </a:tr>
              <a:tr h="238323"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Cultural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Competency &amp; Communication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F8A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A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A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10am - 11am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F8A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943349"/>
                  </a:ext>
                </a:extLst>
              </a:tr>
              <a:tr h="469163"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Break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C8AC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8AC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A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8AC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11am - 11:15am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C8AC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332495"/>
                  </a:ext>
                </a:extLst>
              </a:tr>
              <a:tr h="469163"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 Learning Session:</a:t>
                      </a:r>
                      <a:b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Youth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Weeds and Seeds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F8A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A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8AC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A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11:15am - 12:15pm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F8A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963188"/>
                  </a:ext>
                </a:extLst>
              </a:tr>
              <a:tr h="469163"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Break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A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12:15pm - 12:45pm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978653"/>
                  </a:ext>
                </a:extLst>
              </a:tr>
              <a:tr h="418690"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Regroup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Announcements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38B0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B0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8B0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12:45pm - 1pm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38B0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236084"/>
                  </a:ext>
                </a:extLst>
              </a:tr>
              <a:tr h="238323"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Grief Sensitive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Care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B0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1pm -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3:45pm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74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BA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74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543320"/>
                  </a:ext>
                </a:extLst>
              </a:tr>
              <a:tr h="238323"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Wrap-Up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48A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8A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8AB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8A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3:30pm - 4pm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48A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8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74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870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647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9038" y="196087"/>
            <a:ext cx="826325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spc="-10" dirty="0" smtClean="0"/>
              <a:t>Member Updates &amp; Announcements:</a:t>
            </a:r>
            <a:endParaRPr sz="4000" spc="-25" dirty="0"/>
          </a:p>
        </p:txBody>
      </p:sp>
      <p:sp>
        <p:nvSpPr>
          <p:cNvPr id="3" name="object 3"/>
          <p:cNvSpPr/>
          <p:nvPr/>
        </p:nvSpPr>
        <p:spPr>
          <a:xfrm>
            <a:off x="5867400" y="6269735"/>
            <a:ext cx="556259" cy="440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61760" y="6248400"/>
            <a:ext cx="502919" cy="460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82968" y="6271259"/>
            <a:ext cx="2037587" cy="4221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Picture 12" descr="Subaru Gas Cap Lanyard / Tether by Lisa48frog - Thingivers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5077206"/>
            <a:ext cx="2466975" cy="1847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1143000"/>
            <a:ext cx="7086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MLK Jr. National Day of Service Opportunities: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FF0000"/>
                </a:solidFill>
              </a:rPr>
              <a:t>Friday January 18</a:t>
            </a:r>
            <a:r>
              <a:rPr lang="en-US" sz="2400" i="1" dirty="0" smtClean="0"/>
              <a:t> </a:t>
            </a:r>
            <a:r>
              <a:rPr lang="en-US" sz="2400" dirty="0" smtClean="0"/>
              <a:t>– food packing for MLK Day 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FF0000"/>
                </a:solidFill>
              </a:rPr>
              <a:t>Monday January 21 </a:t>
            </a:r>
            <a:r>
              <a:rPr lang="en-US" sz="2400" dirty="0" smtClean="0"/>
              <a:t>–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MLK Day event at MassMutual Center (starting around 10am / event starts at 11am)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Community Lunch at Holy Redeemer Cathedral (starting at 1:30pm)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Find your own project!  </a:t>
            </a:r>
          </a:p>
          <a:p>
            <a:endParaRPr lang="en-US" sz="2400" dirty="0" smtClean="0"/>
          </a:p>
          <a:p>
            <a:r>
              <a:rPr lang="en-US" sz="2400" dirty="0" smtClean="0"/>
              <a:t>AmeriCorps members are strongly “encouraged” to perform service in honor of national service days.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9038" y="196087"/>
            <a:ext cx="826325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 dirty="0" smtClean="0"/>
              <a:t>Groups or Pairs Discussion</a:t>
            </a:r>
            <a:endParaRPr spc="-25" dirty="0"/>
          </a:p>
        </p:txBody>
      </p:sp>
      <p:sp>
        <p:nvSpPr>
          <p:cNvPr id="3" name="object 3"/>
          <p:cNvSpPr/>
          <p:nvPr/>
        </p:nvSpPr>
        <p:spPr>
          <a:xfrm>
            <a:off x="5867400" y="6269735"/>
            <a:ext cx="556259" cy="440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61760" y="6248400"/>
            <a:ext cx="502919" cy="460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82968" y="6271259"/>
            <a:ext cx="2037587" cy="4221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1538841" y="1143000"/>
            <a:ext cx="7605159" cy="4842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Scenario: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a student who appears to be depressed.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Things to discussion: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 Schools Table</a:t>
            </a: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depression look like for a child in grades K-5?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Middle School Table: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depression look like for a child in grades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6-8?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School Table: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depression look like for a child in grades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9-12?</a:t>
            </a:r>
          </a:p>
          <a:p>
            <a:pPr lvl="1">
              <a:lnSpc>
                <a:spcPct val="107000"/>
              </a:lnSpc>
            </a:pP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6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Tables:</a:t>
            </a:r>
            <a:endParaRPr lang="en-US" sz="16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get them to open up?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they open up to you, how do you engage them?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realize there isn’t anything (immediate) you can do to resolve the situation, what is next?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if you can’t get through to the child?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UT - Udaipur Talents | An open space for Udaipur to share ...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57200"/>
            <a:ext cx="2624379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Panel Discussion</a:t>
            </a:r>
            <a:endParaRPr lang="en-US" dirty="0"/>
          </a:p>
        </p:txBody>
      </p:sp>
      <p:pic>
        <p:nvPicPr>
          <p:cNvPr id="4" name="Picture 3" descr="PROFESSORES LUSOS: &quot;Enquanto docente QZP sou obrigado a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24000"/>
            <a:ext cx="4343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0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67400" y="6269735"/>
            <a:ext cx="556259" cy="440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61760" y="6248400"/>
            <a:ext cx="502919" cy="460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82968" y="6271259"/>
            <a:ext cx="2037587" cy="4221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3600" y="1175004"/>
            <a:ext cx="6400799" cy="47335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12339" y="1182159"/>
            <a:ext cx="467042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i="1" spc="-10" dirty="0">
                <a:solidFill>
                  <a:srgbClr val="FF0000"/>
                </a:solidFill>
                <a:latin typeface="Calibri"/>
                <a:cs typeface="Calibri"/>
              </a:rPr>
              <a:t>Let </a:t>
            </a:r>
            <a:r>
              <a:rPr sz="3200" b="1" i="1" dirty="0">
                <a:solidFill>
                  <a:srgbClr val="FF0000"/>
                </a:solidFill>
                <a:latin typeface="Calibri"/>
                <a:cs typeface="Calibri"/>
              </a:rPr>
              <a:t>us </a:t>
            </a:r>
            <a:r>
              <a:rPr sz="3200" b="1" i="1" spc="-5" dirty="0">
                <a:solidFill>
                  <a:srgbClr val="FF0000"/>
                </a:solidFill>
                <a:latin typeface="Calibri"/>
                <a:cs typeface="Calibri"/>
              </a:rPr>
              <a:t>know </a:t>
            </a:r>
            <a:r>
              <a:rPr sz="3200" b="1" i="1" dirty="0">
                <a:solidFill>
                  <a:srgbClr val="FF0000"/>
                </a:solidFill>
                <a:latin typeface="Calibri"/>
                <a:cs typeface="Calibri"/>
              </a:rPr>
              <a:t>if you </a:t>
            </a:r>
            <a:r>
              <a:rPr sz="3200" b="1" i="1" spc="-5" dirty="0">
                <a:solidFill>
                  <a:srgbClr val="FF0000"/>
                </a:solidFill>
                <a:latin typeface="Calibri"/>
                <a:cs typeface="Calibri"/>
              </a:rPr>
              <a:t>have</a:t>
            </a:r>
            <a:r>
              <a:rPr sz="3200" b="1" i="1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i="1" spc="-15" dirty="0">
                <a:solidFill>
                  <a:srgbClr val="FF0000"/>
                </a:solidFill>
                <a:latin typeface="Calibri"/>
                <a:cs typeface="Calibri"/>
              </a:rPr>
              <a:t>any  </a:t>
            </a:r>
            <a:r>
              <a:rPr sz="3200" b="1" i="1" spc="-5" dirty="0">
                <a:solidFill>
                  <a:srgbClr val="FF0000"/>
                </a:solidFill>
                <a:latin typeface="Calibri"/>
                <a:cs typeface="Calibri"/>
              </a:rPr>
              <a:t>questions.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2339" y="2678726"/>
            <a:ext cx="4658360" cy="2997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31495">
              <a:lnSpc>
                <a:spcPct val="100000"/>
              </a:lnSpc>
              <a:spcBef>
                <a:spcPts val="95"/>
              </a:spcBef>
            </a:pPr>
            <a:r>
              <a:rPr sz="2500" b="1" i="1" spc="-30" dirty="0">
                <a:latin typeface="Calibri"/>
                <a:cs typeface="Calibri"/>
              </a:rPr>
              <a:t>LaTonia </a:t>
            </a:r>
            <a:r>
              <a:rPr sz="2500" b="1" i="1" spc="-5" dirty="0">
                <a:latin typeface="Calibri"/>
                <a:cs typeface="Calibri"/>
              </a:rPr>
              <a:t>Naylor –  </a:t>
            </a:r>
            <a:r>
              <a:rPr sz="25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l</a:t>
            </a:r>
            <a:r>
              <a:rPr sz="25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nay</a:t>
            </a:r>
            <a:r>
              <a:rPr sz="25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l</a:t>
            </a:r>
            <a:r>
              <a:rPr sz="25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o</a:t>
            </a:r>
            <a:r>
              <a:rPr sz="25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r</a:t>
            </a:r>
            <a:r>
              <a:rPr sz="25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@</a:t>
            </a:r>
            <a:r>
              <a:rPr sz="25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s</a:t>
            </a:r>
            <a:r>
              <a:rPr sz="25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p</a:t>
            </a:r>
            <a:r>
              <a:rPr sz="25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ri</a:t>
            </a:r>
            <a:r>
              <a:rPr sz="25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ngf</a:t>
            </a:r>
            <a:r>
              <a:rPr sz="25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iel</a:t>
            </a:r>
            <a:r>
              <a:rPr sz="25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d</a:t>
            </a:r>
            <a:r>
              <a:rPr sz="2500" b="1" i="1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c</a:t>
            </a:r>
            <a:r>
              <a:rPr sz="25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o</a:t>
            </a:r>
            <a:r>
              <a:rPr sz="25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lle</a:t>
            </a:r>
            <a:r>
              <a:rPr sz="25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g</a:t>
            </a:r>
            <a:r>
              <a:rPr sz="25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e</a:t>
            </a:r>
            <a:r>
              <a:rPr sz="25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.</a:t>
            </a:r>
            <a:r>
              <a:rPr sz="25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e</a:t>
            </a:r>
            <a:r>
              <a:rPr sz="25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du </a:t>
            </a:r>
            <a:r>
              <a:rPr sz="2500" b="1" i="1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500" b="1" i="1" spc="-10" dirty="0">
                <a:latin typeface="Calibri"/>
                <a:cs typeface="Calibri"/>
              </a:rPr>
              <a:t>413-748-3610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</a:pPr>
            <a:r>
              <a:rPr sz="2500" b="1" spc="-5" dirty="0">
                <a:latin typeface="Calibri"/>
                <a:cs typeface="Calibri"/>
              </a:rPr>
              <a:t>Murielle </a:t>
            </a:r>
            <a:r>
              <a:rPr sz="2500" b="1" spc="-10" dirty="0">
                <a:latin typeface="Calibri"/>
                <a:cs typeface="Calibri"/>
              </a:rPr>
              <a:t>Georges  </a:t>
            </a:r>
            <a:r>
              <a:rPr sz="25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mgeorges4@springfieldcollege.edu </a:t>
            </a:r>
            <a:r>
              <a:rPr sz="2500" b="1" spc="-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413-748-3403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9038" y="196087"/>
            <a:ext cx="826325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 dirty="0" smtClean="0"/>
              <a:t>Questions</a:t>
            </a:r>
            <a:endParaRPr spc="-25" dirty="0"/>
          </a:p>
        </p:txBody>
      </p:sp>
      <p:sp>
        <p:nvSpPr>
          <p:cNvPr id="3" name="object 3"/>
          <p:cNvSpPr/>
          <p:nvPr/>
        </p:nvSpPr>
        <p:spPr>
          <a:xfrm>
            <a:off x="5867400" y="6269735"/>
            <a:ext cx="556259" cy="440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61760" y="6248400"/>
            <a:ext cx="502919" cy="460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82968" y="6271259"/>
            <a:ext cx="2037587" cy="4221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309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Agenda</vt:lpstr>
      <vt:lpstr>Member Updates &amp; Announcements:</vt:lpstr>
      <vt:lpstr>Groups or Pairs Discussion</vt:lpstr>
      <vt:lpstr>Student Panel Discussion</vt:lpstr>
      <vt:lpstr>PowerPoint Presentation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Springfield College AmeriCorps Program</dc:title>
  <dc:creator>Shannon J Langone</dc:creator>
  <cp:lastModifiedBy>Windows User</cp:lastModifiedBy>
  <cp:revision>12</cp:revision>
  <dcterms:created xsi:type="dcterms:W3CDTF">2018-10-04T16:41:26Z</dcterms:created>
  <dcterms:modified xsi:type="dcterms:W3CDTF">2019-01-11T13:04:17Z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2018-09-04T00:00:00Z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2018-10-04T00:00:00Z</vt:filetime>
  </property>
</Properties>
</file>