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70" r:id="rId5"/>
    <p:sldId id="271" r:id="rId6"/>
    <p:sldId id="260" r:id="rId7"/>
    <p:sldId id="268" r:id="rId8"/>
    <p:sldId id="266" r:id="rId9"/>
    <p:sldId id="261" r:id="rId10"/>
    <p:sldId id="267" r:id="rId11"/>
    <p:sldId id="272" r:id="rId12"/>
    <p:sldId id="262" r:id="rId13"/>
    <p:sldId id="263" r:id="rId14"/>
    <p:sldId id="269" r:id="rId15"/>
    <p:sldId id="257"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CDC1E-231B-47FD-958B-66710E2E9B10}" type="datetimeFigureOut">
              <a:rPr lang="en-US" smtClean="0"/>
              <a:t>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92811-5CB6-47E1-A783-61079189FDBE}" type="slidenum">
              <a:rPr lang="en-US" smtClean="0"/>
              <a:t>‹#›</a:t>
            </a:fld>
            <a:endParaRPr lang="en-US"/>
          </a:p>
        </p:txBody>
      </p:sp>
    </p:spTree>
    <p:extLst>
      <p:ext uri="{BB962C8B-B14F-4D97-AF65-F5344CB8AC3E}">
        <p14:creationId xmlns:p14="http://schemas.microsoft.com/office/powerpoint/2010/main" val="84609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1D72-F057-464C-86B0-0DD8EDB3D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FC629A-D38E-442C-B205-910B7C1AA5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AC0EA-FBBD-427E-BB3A-8250A5FAB5B7}"/>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5" name="Footer Placeholder 4">
            <a:extLst>
              <a:ext uri="{FF2B5EF4-FFF2-40B4-BE49-F238E27FC236}">
                <a16:creationId xmlns:a16="http://schemas.microsoft.com/office/drawing/2014/main" id="{58FDBF81-36C5-40E7-B614-410261B97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22ADC-9D17-4EB2-99B2-DBEA2CBA0923}"/>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69364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ADD-58A9-4534-BE05-A0A1C9A068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91DA9F-21EE-4266-9EB3-EDEC1B435E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A1B5A-CD75-4F64-B2EF-F33AEE98F52B}"/>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5" name="Footer Placeholder 4">
            <a:extLst>
              <a:ext uri="{FF2B5EF4-FFF2-40B4-BE49-F238E27FC236}">
                <a16:creationId xmlns:a16="http://schemas.microsoft.com/office/drawing/2014/main" id="{F5500640-D87F-426E-A484-9E479F8F4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A7480-798C-45CB-B79D-68DFEECCC3BA}"/>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59167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F43AA-BAE0-4AB3-B3CE-A96B5DAF00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06F564-4FF1-434A-B4D8-7219803E6D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24419-7C8C-400E-9AA7-E8CBA9B784EB}"/>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5" name="Footer Placeholder 4">
            <a:extLst>
              <a:ext uri="{FF2B5EF4-FFF2-40B4-BE49-F238E27FC236}">
                <a16:creationId xmlns:a16="http://schemas.microsoft.com/office/drawing/2014/main" id="{E5F91D52-0B80-476D-88CA-1C6827072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DF15F-BFFB-4964-8879-3350A1BA0AC2}"/>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117302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FB70-DD6E-40B2-A720-7EB6D7EB4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BAC21A-DF5D-4CA7-A119-FE7967ABAE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92BD9-353C-45AE-AE0B-87025EE33AC9}"/>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5" name="Footer Placeholder 4">
            <a:extLst>
              <a:ext uri="{FF2B5EF4-FFF2-40B4-BE49-F238E27FC236}">
                <a16:creationId xmlns:a16="http://schemas.microsoft.com/office/drawing/2014/main" id="{ACC7382F-1C9A-4241-BCF7-8446F3268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9CF94-4AB8-418D-A17E-70462E1729CE}"/>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400305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D1C7-DECC-48B0-B1DA-FD77955E42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1D804D-5B29-433B-9C69-5CC6074125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F1F802-9DF1-4E4D-B631-08686E83CD81}"/>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5" name="Footer Placeholder 4">
            <a:extLst>
              <a:ext uri="{FF2B5EF4-FFF2-40B4-BE49-F238E27FC236}">
                <a16:creationId xmlns:a16="http://schemas.microsoft.com/office/drawing/2014/main" id="{C60965AC-3DE5-4D02-82E7-F18CFBE3F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1ED1B-B6F3-42B3-9B8F-8B55E18B913F}"/>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196930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5BC0-9F5D-4C57-A136-5CFEE25C3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5932CC-FF38-441E-A521-89B1FCDF3C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9EAD70-B9F4-4947-9847-0B0CB682A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CC254B-32BE-4852-B0BB-CF69A80672FB}"/>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6" name="Footer Placeholder 5">
            <a:extLst>
              <a:ext uri="{FF2B5EF4-FFF2-40B4-BE49-F238E27FC236}">
                <a16:creationId xmlns:a16="http://schemas.microsoft.com/office/drawing/2014/main" id="{410A6F80-18AD-4262-8075-362F6F340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FADA6-F9AA-4650-AACB-2726BA432ADD}"/>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35164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5AA-2DAD-403B-99F8-16A4D9C9D7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290836-D2DD-4D6E-B502-8BE9837EF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4A8C54-3BF7-47D6-B1C7-795B473F7B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78766-FC79-45AD-BC66-0E34EF7FE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73A53-3BB5-4477-8DD5-81B85317EB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7C7B78-C8A0-4F78-A6B2-62C1ED50DA7F}"/>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8" name="Footer Placeholder 7">
            <a:extLst>
              <a:ext uri="{FF2B5EF4-FFF2-40B4-BE49-F238E27FC236}">
                <a16:creationId xmlns:a16="http://schemas.microsoft.com/office/drawing/2014/main" id="{EA554A84-0C4D-444C-B088-D242D3262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0A0E3-0B84-441B-B995-57C19465A78D}"/>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306291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4C58-17A2-4759-8B2F-50BE0DFA17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C6F874-1BBB-4D0F-89AF-F09171EE885E}"/>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4" name="Footer Placeholder 3">
            <a:extLst>
              <a:ext uri="{FF2B5EF4-FFF2-40B4-BE49-F238E27FC236}">
                <a16:creationId xmlns:a16="http://schemas.microsoft.com/office/drawing/2014/main" id="{6579D51A-A242-47BE-B6F2-32E1CA4FFD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744CB-A425-4F2B-AC17-B71A290DD1B4}"/>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158239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CE900-A8E5-4AD1-98B5-D4CF19D5CFE1}"/>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3" name="Footer Placeholder 2">
            <a:extLst>
              <a:ext uri="{FF2B5EF4-FFF2-40B4-BE49-F238E27FC236}">
                <a16:creationId xmlns:a16="http://schemas.microsoft.com/office/drawing/2014/main" id="{1DFE9630-DB3A-4441-856A-882FAF1281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7F4636-F9A0-4FB3-8283-23D96842E3B7}"/>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89356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F026-0901-4064-BC81-62B9BD5B7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B7262F-6494-4DDF-92B4-FB9C8FECF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B44EA-5C36-4B12-B585-595719E38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1653DB-298B-4AD9-ACA8-7CFC70B6C450}"/>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6" name="Footer Placeholder 5">
            <a:extLst>
              <a:ext uri="{FF2B5EF4-FFF2-40B4-BE49-F238E27FC236}">
                <a16:creationId xmlns:a16="http://schemas.microsoft.com/office/drawing/2014/main" id="{24FE12BD-7C46-4D15-A5AC-8802A992A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BFD7C-C643-4C35-AC4C-E6141471509E}"/>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249901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8549-D8A2-430B-BEBF-CBC2CB1C0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A24741-A396-4D7C-AA59-FCB369B0C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C76A2-920E-4DB6-A9F6-30B112B85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A5F7B0-E15D-4688-99DF-D4300FB6DF45}"/>
              </a:ext>
            </a:extLst>
          </p:cNvPr>
          <p:cNvSpPr>
            <a:spLocks noGrp="1"/>
          </p:cNvSpPr>
          <p:nvPr>
            <p:ph type="dt" sz="half" idx="10"/>
          </p:nvPr>
        </p:nvSpPr>
        <p:spPr/>
        <p:txBody>
          <a:bodyPr/>
          <a:lstStyle/>
          <a:p>
            <a:fld id="{9C2BBA86-92A9-44D9-959B-CE00629AA5D6}" type="datetimeFigureOut">
              <a:rPr lang="en-US" smtClean="0"/>
              <a:t>1/7/2019</a:t>
            </a:fld>
            <a:endParaRPr lang="en-US"/>
          </a:p>
        </p:txBody>
      </p:sp>
      <p:sp>
        <p:nvSpPr>
          <p:cNvPr id="6" name="Footer Placeholder 5">
            <a:extLst>
              <a:ext uri="{FF2B5EF4-FFF2-40B4-BE49-F238E27FC236}">
                <a16:creationId xmlns:a16="http://schemas.microsoft.com/office/drawing/2014/main" id="{740733EF-0924-4284-AA4E-DD09213DE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467C5-150E-4A26-96EC-EC432339CE00}"/>
              </a:ext>
            </a:extLst>
          </p:cNvPr>
          <p:cNvSpPr>
            <a:spLocks noGrp="1"/>
          </p:cNvSpPr>
          <p:nvPr>
            <p:ph type="sldNum" sz="quarter" idx="12"/>
          </p:nvPr>
        </p:nvSpPr>
        <p:spPr/>
        <p:txBody>
          <a:bodyPr/>
          <a:lstStyle/>
          <a:p>
            <a:fld id="{9BAF7C69-44D8-4155-83AF-496A868A2246}" type="slidenum">
              <a:rPr lang="en-US" smtClean="0"/>
              <a:t>‹#›</a:t>
            </a:fld>
            <a:endParaRPr lang="en-US"/>
          </a:p>
        </p:txBody>
      </p:sp>
    </p:spTree>
    <p:extLst>
      <p:ext uri="{BB962C8B-B14F-4D97-AF65-F5344CB8AC3E}">
        <p14:creationId xmlns:p14="http://schemas.microsoft.com/office/powerpoint/2010/main" val="120824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BE31D-51D4-4BC4-ACFA-CFB9EE6E7C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AD4B9D-C211-42F0-B920-AD068898B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44463-0AD8-466A-B16C-6F1AEA7147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BBA86-92A9-44D9-959B-CE00629AA5D6}" type="datetimeFigureOut">
              <a:rPr lang="en-US" smtClean="0"/>
              <a:t>1/7/2019</a:t>
            </a:fld>
            <a:endParaRPr lang="en-US"/>
          </a:p>
        </p:txBody>
      </p:sp>
      <p:sp>
        <p:nvSpPr>
          <p:cNvPr id="5" name="Footer Placeholder 4">
            <a:extLst>
              <a:ext uri="{FF2B5EF4-FFF2-40B4-BE49-F238E27FC236}">
                <a16:creationId xmlns:a16="http://schemas.microsoft.com/office/drawing/2014/main" id="{F147117C-A4BE-4CD2-9148-97DCA8295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55A68A-DD34-46E7-AE5C-7A5168C18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F7C69-44D8-4155-83AF-496A868A2246}" type="slidenum">
              <a:rPr lang="en-US" smtClean="0"/>
              <a:t>‹#›</a:t>
            </a:fld>
            <a:endParaRPr lang="en-US"/>
          </a:p>
        </p:txBody>
      </p:sp>
    </p:spTree>
    <p:extLst>
      <p:ext uri="{BB962C8B-B14F-4D97-AF65-F5344CB8AC3E}">
        <p14:creationId xmlns:p14="http://schemas.microsoft.com/office/powerpoint/2010/main" val="150067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apoesiadellapsiche.blogspot.com/2012/04/come-e-nata-questa-iniziativa.html"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3E75-5778-4136-9232-0826AF96A1A4}"/>
              </a:ext>
            </a:extLst>
          </p:cNvPr>
          <p:cNvSpPr>
            <a:spLocks noGrp="1"/>
          </p:cNvSpPr>
          <p:nvPr>
            <p:ph type="ctrTitle"/>
          </p:nvPr>
        </p:nvSpPr>
        <p:spPr>
          <a:xfrm>
            <a:off x="1023257" y="965198"/>
            <a:ext cx="6766078" cy="4927601"/>
          </a:xfrm>
        </p:spPr>
        <p:txBody>
          <a:bodyPr anchor="ctr">
            <a:normAutofit/>
          </a:bodyPr>
          <a:lstStyle/>
          <a:p>
            <a:pPr algn="r"/>
            <a:r>
              <a:rPr lang="en-US" dirty="0"/>
              <a:t>Trauma-Sensitive Care With Children and Families	</a:t>
            </a:r>
          </a:p>
        </p:txBody>
      </p:sp>
      <p:sp>
        <p:nvSpPr>
          <p:cNvPr id="12"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8CBFC67-3F60-4F84-BD05-6CC8C53F69FD}"/>
              </a:ext>
            </a:extLst>
          </p:cNvPr>
          <p:cNvSpPr>
            <a:spLocks noGrp="1"/>
          </p:cNvSpPr>
          <p:nvPr>
            <p:ph type="subTitle" idx="1"/>
          </p:nvPr>
        </p:nvSpPr>
        <p:spPr>
          <a:xfrm>
            <a:off x="8454570" y="965199"/>
            <a:ext cx="3093963" cy="4927602"/>
          </a:xfrm>
        </p:spPr>
        <p:txBody>
          <a:bodyPr anchor="ctr">
            <a:normAutofit/>
          </a:bodyPr>
          <a:lstStyle/>
          <a:p>
            <a:pPr algn="l"/>
            <a:r>
              <a:rPr lang="en-US" sz="1800" dirty="0">
                <a:solidFill>
                  <a:srgbClr val="FFFFFF"/>
                </a:solidFill>
              </a:rPr>
              <a:t>Friday, January 11, 2019</a:t>
            </a:r>
          </a:p>
          <a:p>
            <a:pPr algn="l"/>
            <a:r>
              <a:rPr lang="en-US" sz="1800" dirty="0">
                <a:solidFill>
                  <a:srgbClr val="FFFFFF"/>
                </a:solidFill>
              </a:rPr>
              <a:t>Melanie LaFlamme, SAC, Springfield Public Schools </a:t>
            </a:r>
          </a:p>
          <a:p>
            <a:pPr algn="l"/>
            <a:r>
              <a:rPr lang="en-US" sz="1800" dirty="0">
                <a:solidFill>
                  <a:srgbClr val="FFFFFF"/>
                </a:solidFill>
              </a:rPr>
              <a:t>	and </a:t>
            </a:r>
          </a:p>
          <a:p>
            <a:pPr algn="l"/>
            <a:r>
              <a:rPr lang="en-US" sz="1800" dirty="0">
                <a:solidFill>
                  <a:srgbClr val="FFFFFF"/>
                </a:solidFill>
              </a:rPr>
              <a:t>Trisha Sabourin, SAC, Springfield Public Schools</a:t>
            </a:r>
          </a:p>
          <a:p>
            <a:pPr algn="l"/>
            <a:endParaRPr lang="en-US" sz="1800" dirty="0">
              <a:solidFill>
                <a:srgbClr val="FFFFFF"/>
              </a:solidFill>
            </a:endParaRPr>
          </a:p>
          <a:p>
            <a:pPr algn="l"/>
            <a:r>
              <a:rPr lang="en-US" sz="1800" dirty="0">
                <a:solidFill>
                  <a:srgbClr val="FFFFFF"/>
                </a:solidFill>
              </a:rPr>
              <a:t>Springfield College AmeriCorps</a:t>
            </a:r>
          </a:p>
        </p:txBody>
      </p:sp>
    </p:spTree>
    <p:extLst>
      <p:ext uri="{BB962C8B-B14F-4D97-AF65-F5344CB8AC3E}">
        <p14:creationId xmlns:p14="http://schemas.microsoft.com/office/powerpoint/2010/main" val="10457238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3D22-EF60-4E34-A7D5-0FEC4762C14A}"/>
              </a:ext>
            </a:extLst>
          </p:cNvPr>
          <p:cNvSpPr>
            <a:spLocks noGrp="1"/>
          </p:cNvSpPr>
          <p:nvPr>
            <p:ph type="title"/>
          </p:nvPr>
        </p:nvSpPr>
        <p:spPr/>
        <p:txBody>
          <a:bodyPr/>
          <a:lstStyle/>
          <a:p>
            <a:r>
              <a:rPr lang="en-US" dirty="0"/>
              <a:t>Engaging Students With Poverty in Mind (cont’d) </a:t>
            </a:r>
          </a:p>
        </p:txBody>
      </p:sp>
      <p:sp>
        <p:nvSpPr>
          <p:cNvPr id="3" name="Content Placeholder 2">
            <a:extLst>
              <a:ext uri="{FF2B5EF4-FFF2-40B4-BE49-F238E27FC236}">
                <a16:creationId xmlns:a16="http://schemas.microsoft.com/office/drawing/2014/main" id="{E6857BEE-FC51-4222-A660-503D4D0277AA}"/>
              </a:ext>
            </a:extLst>
          </p:cNvPr>
          <p:cNvSpPr>
            <a:spLocks noGrp="1"/>
          </p:cNvSpPr>
          <p:nvPr>
            <p:ph idx="1"/>
          </p:nvPr>
        </p:nvSpPr>
        <p:spPr/>
        <p:txBody>
          <a:bodyPr/>
          <a:lstStyle/>
          <a:p>
            <a:r>
              <a:rPr lang="en-US" dirty="0"/>
              <a:t>Excerpt – read aloud - Page 47 </a:t>
            </a:r>
          </a:p>
          <a:p>
            <a:pPr marL="0" indent="0">
              <a:buNone/>
            </a:pPr>
            <a:endParaRPr lang="en-US" dirty="0"/>
          </a:p>
          <a:p>
            <a:pPr marL="0" indent="0">
              <a:buNone/>
            </a:pPr>
            <a:r>
              <a:rPr lang="en-US" dirty="0"/>
              <a:t>Strategies:</a:t>
            </a:r>
          </a:p>
          <a:p>
            <a:pPr marL="514350" indent="-514350">
              <a:buFont typeface="+mj-lt"/>
              <a:buAutoNum type="arabicPeriod"/>
            </a:pPr>
            <a:r>
              <a:rPr lang="en-US" sz="2400" dirty="0"/>
              <a:t>Emotional punctuation</a:t>
            </a:r>
          </a:p>
          <a:p>
            <a:pPr marL="514350" indent="-514350">
              <a:buFont typeface="+mj-lt"/>
              <a:buAutoNum type="arabicPeriod"/>
            </a:pPr>
            <a:r>
              <a:rPr lang="en-US" sz="2400" dirty="0"/>
              <a:t>Pump up positive classroom responses</a:t>
            </a:r>
          </a:p>
          <a:p>
            <a:pPr marL="514350" indent="-514350">
              <a:buFont typeface="+mj-lt"/>
              <a:buAutoNum type="arabicPeriod"/>
            </a:pPr>
            <a:r>
              <a:rPr lang="en-US" sz="2400" dirty="0"/>
              <a:t>Accentuate the positive – 1/3</a:t>
            </a:r>
          </a:p>
          <a:p>
            <a:pPr marL="514350" indent="-514350">
              <a:buFont typeface="+mj-lt"/>
              <a:buAutoNum type="arabicPeriod"/>
            </a:pPr>
            <a:r>
              <a:rPr lang="en-US" sz="2400" dirty="0"/>
              <a:t>Model appropriate responses</a:t>
            </a:r>
          </a:p>
          <a:p>
            <a:pPr marL="514350" indent="-514350">
              <a:buFont typeface="+mj-lt"/>
              <a:buAutoNum type="arabicPeriod"/>
            </a:pPr>
            <a:r>
              <a:rPr lang="en-US" sz="2400" dirty="0"/>
              <a:t>Raise students’ expectations about their potential to go to college  </a:t>
            </a:r>
          </a:p>
        </p:txBody>
      </p:sp>
    </p:spTree>
    <p:extLst>
      <p:ext uri="{BB962C8B-B14F-4D97-AF65-F5344CB8AC3E}">
        <p14:creationId xmlns:p14="http://schemas.microsoft.com/office/powerpoint/2010/main" val="420111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0047-EC15-4E9A-A44B-FD3D0CC71E8D}"/>
              </a:ext>
            </a:extLst>
          </p:cNvPr>
          <p:cNvSpPr>
            <a:spLocks noGrp="1"/>
          </p:cNvSpPr>
          <p:nvPr>
            <p:ph type="title"/>
          </p:nvPr>
        </p:nvSpPr>
        <p:spPr/>
        <p:txBody>
          <a:bodyPr/>
          <a:lstStyle/>
          <a:p>
            <a:r>
              <a:rPr lang="en-US" dirty="0"/>
              <a:t>Committee for Children’s Second Step Curriculum©</a:t>
            </a:r>
          </a:p>
        </p:txBody>
      </p:sp>
      <p:pic>
        <p:nvPicPr>
          <p:cNvPr id="5" name="Content Placeholder 4">
            <a:extLst>
              <a:ext uri="{FF2B5EF4-FFF2-40B4-BE49-F238E27FC236}">
                <a16:creationId xmlns:a16="http://schemas.microsoft.com/office/drawing/2014/main" id="{6A56EF3D-3B84-4F43-B292-BEE8F69C2A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099" y="2141537"/>
            <a:ext cx="3361408" cy="4351338"/>
          </a:xfrm>
        </p:spPr>
      </p:pic>
      <p:pic>
        <p:nvPicPr>
          <p:cNvPr id="7" name="Picture 6" descr="A close up of a sign&#10;&#10;Description automatically generated">
            <a:extLst>
              <a:ext uri="{FF2B5EF4-FFF2-40B4-BE49-F238E27FC236}">
                <a16:creationId xmlns:a16="http://schemas.microsoft.com/office/drawing/2014/main" id="{FCD4AA25-1805-44C8-83BE-7FAF6F213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31" y="2141537"/>
            <a:ext cx="3361408" cy="4351338"/>
          </a:xfrm>
          <a:prstGeom prst="rect">
            <a:avLst/>
          </a:prstGeom>
        </p:spPr>
      </p:pic>
      <p:sp>
        <p:nvSpPr>
          <p:cNvPr id="8" name="TextBox 7">
            <a:extLst>
              <a:ext uri="{FF2B5EF4-FFF2-40B4-BE49-F238E27FC236}">
                <a16:creationId xmlns:a16="http://schemas.microsoft.com/office/drawing/2014/main" id="{DB8872BB-40D6-472A-B3C3-60C8416C7504}"/>
              </a:ext>
            </a:extLst>
          </p:cNvPr>
          <p:cNvSpPr txBox="1"/>
          <p:nvPr/>
        </p:nvSpPr>
        <p:spPr>
          <a:xfrm>
            <a:off x="8345347" y="2442258"/>
            <a:ext cx="3008453" cy="1477328"/>
          </a:xfrm>
          <a:prstGeom prst="rect">
            <a:avLst/>
          </a:prstGeom>
          <a:noFill/>
        </p:spPr>
        <p:txBody>
          <a:bodyPr wrap="square" rtlCol="0">
            <a:spAutoFit/>
          </a:bodyPr>
          <a:lstStyle/>
          <a:p>
            <a:r>
              <a:rPr lang="en-US" dirty="0"/>
              <a:t>Skills:</a:t>
            </a:r>
          </a:p>
          <a:p>
            <a:pPr marL="285750" indent="-285750">
              <a:buFont typeface="Arial" panose="020B0604020202020204" pitchFamily="34" charset="0"/>
              <a:buChar char="•"/>
            </a:pPr>
            <a:r>
              <a:rPr lang="en-US" dirty="0"/>
              <a:t>Empathy</a:t>
            </a:r>
          </a:p>
          <a:p>
            <a:pPr marL="285750" indent="-285750">
              <a:buFont typeface="Arial" panose="020B0604020202020204" pitchFamily="34" charset="0"/>
              <a:buChar char="•"/>
            </a:pPr>
            <a:r>
              <a:rPr lang="en-US" dirty="0"/>
              <a:t>Skills for Learning</a:t>
            </a:r>
          </a:p>
          <a:p>
            <a:pPr marL="285750" indent="-285750">
              <a:buFont typeface="Arial" panose="020B0604020202020204" pitchFamily="34" charset="0"/>
              <a:buChar char="•"/>
            </a:pPr>
            <a:r>
              <a:rPr lang="en-US" dirty="0"/>
              <a:t>Emotion Management</a:t>
            </a:r>
          </a:p>
          <a:p>
            <a:pPr marL="285750" indent="-285750">
              <a:buFont typeface="Arial" panose="020B0604020202020204" pitchFamily="34" charset="0"/>
              <a:buChar char="•"/>
            </a:pPr>
            <a:r>
              <a:rPr lang="en-US" dirty="0"/>
              <a:t>Problem-Solving Skills</a:t>
            </a:r>
          </a:p>
        </p:txBody>
      </p:sp>
    </p:spTree>
    <p:extLst>
      <p:ext uri="{BB962C8B-B14F-4D97-AF65-F5344CB8AC3E}">
        <p14:creationId xmlns:p14="http://schemas.microsoft.com/office/powerpoint/2010/main" val="209593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37528-8F91-4C66-99B3-136E2AB0D539}"/>
              </a:ext>
            </a:extLst>
          </p:cNvPr>
          <p:cNvSpPr>
            <a:spLocks noGrp="1"/>
          </p:cNvSpPr>
          <p:nvPr>
            <p:ph idx="1"/>
          </p:nvPr>
        </p:nvSpPr>
        <p:spPr>
          <a:xfrm>
            <a:off x="838200" y="365126"/>
            <a:ext cx="10515600" cy="6127750"/>
          </a:xfrm>
        </p:spPr>
        <p:txBody>
          <a:bodyPr/>
          <a:lstStyle/>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66DB019-254D-48F1-94CB-157C450F10B0}"/>
              </a:ext>
            </a:extLst>
          </p:cNvPr>
          <p:cNvPicPr>
            <a:picLocks noChangeAspect="1"/>
          </p:cNvPicPr>
          <p:nvPr/>
        </p:nvPicPr>
        <p:blipFill>
          <a:blip r:embed="rId2"/>
          <a:stretch>
            <a:fillRect/>
          </a:stretch>
        </p:blipFill>
        <p:spPr>
          <a:xfrm>
            <a:off x="1545331" y="365124"/>
            <a:ext cx="9101338" cy="6348324"/>
          </a:xfrm>
          <a:prstGeom prst="rect">
            <a:avLst/>
          </a:prstGeom>
        </p:spPr>
      </p:pic>
    </p:spTree>
    <p:extLst>
      <p:ext uri="{BB962C8B-B14F-4D97-AF65-F5344CB8AC3E}">
        <p14:creationId xmlns:p14="http://schemas.microsoft.com/office/powerpoint/2010/main" val="387968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B6DE-DE42-458B-9C4D-A34AE19BE429}"/>
              </a:ext>
            </a:extLst>
          </p:cNvPr>
          <p:cNvSpPr>
            <a:spLocks noGrp="1"/>
          </p:cNvSpPr>
          <p:nvPr>
            <p:ph type="title"/>
          </p:nvPr>
        </p:nvSpPr>
        <p:spPr/>
        <p:txBody>
          <a:bodyPr/>
          <a:lstStyle/>
          <a:p>
            <a:r>
              <a:rPr lang="en-US" dirty="0"/>
              <a:t>Why this is necessary:</a:t>
            </a:r>
          </a:p>
        </p:txBody>
      </p:sp>
      <p:sp>
        <p:nvSpPr>
          <p:cNvPr id="3" name="Content Placeholder 2">
            <a:extLst>
              <a:ext uri="{FF2B5EF4-FFF2-40B4-BE49-F238E27FC236}">
                <a16:creationId xmlns:a16="http://schemas.microsoft.com/office/drawing/2014/main" id="{B052E3CF-833E-4365-A3AA-A4588482C4C7}"/>
              </a:ext>
            </a:extLst>
          </p:cNvPr>
          <p:cNvSpPr>
            <a:spLocks noGrp="1"/>
          </p:cNvSpPr>
          <p:nvPr>
            <p:ph idx="1"/>
          </p:nvPr>
        </p:nvSpPr>
        <p:spPr/>
        <p:txBody>
          <a:bodyPr/>
          <a:lstStyle/>
          <a:p>
            <a:r>
              <a:rPr lang="en-US" dirty="0"/>
              <a:t>So that our children and families can learn the tools to navigate themselves through relationships and situations that are and may be negative, counter-productive, and unhealthy.</a:t>
            </a:r>
          </a:p>
          <a:p>
            <a:r>
              <a:rPr lang="en-US" dirty="0"/>
              <a:t>So that our children learn and believe that we, the adults, have the highest of expectations for them and believe that they can achieve their goals and dreams.</a:t>
            </a:r>
          </a:p>
          <a:p>
            <a:r>
              <a:rPr lang="en-US" dirty="0"/>
              <a:t>So that a safe, rewarding, and loving environment is theirs for the taking where our role-modeling and expectations will manifest in their hearts, heads, and futures.</a:t>
            </a:r>
          </a:p>
        </p:txBody>
      </p:sp>
    </p:spTree>
    <p:extLst>
      <p:ext uri="{BB962C8B-B14F-4D97-AF65-F5344CB8AC3E}">
        <p14:creationId xmlns:p14="http://schemas.microsoft.com/office/powerpoint/2010/main" val="175695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3BB7-1468-40D1-BA53-8EB8BF2601D1}"/>
              </a:ext>
            </a:extLst>
          </p:cNvPr>
          <p:cNvSpPr>
            <a:spLocks noGrp="1"/>
          </p:cNvSpPr>
          <p:nvPr>
            <p:ph type="title"/>
          </p:nvPr>
        </p:nvSpPr>
        <p:spPr/>
        <p:txBody>
          <a:bodyPr/>
          <a:lstStyle/>
          <a:p>
            <a:r>
              <a:rPr lang="en-US" dirty="0"/>
              <a:t>How We Know This Approach is Effective:	</a:t>
            </a:r>
          </a:p>
        </p:txBody>
      </p:sp>
      <p:sp>
        <p:nvSpPr>
          <p:cNvPr id="3" name="Content Placeholder 2">
            <a:extLst>
              <a:ext uri="{FF2B5EF4-FFF2-40B4-BE49-F238E27FC236}">
                <a16:creationId xmlns:a16="http://schemas.microsoft.com/office/drawing/2014/main" id="{6DDD1918-BCD2-45CC-BDC3-C904987F5CDA}"/>
              </a:ext>
            </a:extLst>
          </p:cNvPr>
          <p:cNvSpPr>
            <a:spLocks noGrp="1"/>
          </p:cNvSpPr>
          <p:nvPr>
            <p:ph sz="half" idx="1"/>
          </p:nvPr>
        </p:nvSpPr>
        <p:spPr/>
        <p:txBody>
          <a:bodyPr>
            <a:normAutofit/>
          </a:bodyPr>
          <a:lstStyle/>
          <a:p>
            <a:r>
              <a:rPr lang="en-US" dirty="0"/>
              <a:t>Lowered overall ODRs</a:t>
            </a:r>
          </a:p>
          <a:p>
            <a:r>
              <a:rPr lang="en-US" dirty="0"/>
              <a:t>Less responses for Tier 2 and 3 students</a:t>
            </a:r>
          </a:p>
          <a:p>
            <a:r>
              <a:rPr lang="en-US" dirty="0"/>
              <a:t>Strengthens our PBIS classrooms</a:t>
            </a:r>
          </a:p>
          <a:p>
            <a:r>
              <a:rPr lang="en-US" dirty="0"/>
              <a:t>Aligns all staff with students</a:t>
            </a:r>
          </a:p>
          <a:p>
            <a:r>
              <a:rPr lang="en-US" sz="1800" dirty="0"/>
              <a:t>“Devoting half an hour each week to Second Steps has actually increased our teaching time, because we are not stopping throughout the day to address disruptive behaviors in the classroom.”  </a:t>
            </a:r>
          </a:p>
          <a:p>
            <a:pPr marL="0" indent="0">
              <a:buNone/>
            </a:pPr>
            <a:r>
              <a:rPr lang="en-US" sz="1800" dirty="0"/>
              <a:t>			Principal K. Hughes</a:t>
            </a:r>
          </a:p>
        </p:txBody>
      </p:sp>
      <p:pic>
        <p:nvPicPr>
          <p:cNvPr id="6" name="Content Placeholder 5" descr="A pencil and other items&#10;&#10;Description automatically generated">
            <a:extLst>
              <a:ext uri="{FF2B5EF4-FFF2-40B4-BE49-F238E27FC236}">
                <a16:creationId xmlns:a16="http://schemas.microsoft.com/office/drawing/2014/main" id="{04594DBB-E23B-4D86-8CC4-2BB496D83CF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274769"/>
            <a:ext cx="5181600" cy="3453050"/>
          </a:xfrm>
        </p:spPr>
      </p:pic>
      <p:sp>
        <p:nvSpPr>
          <p:cNvPr id="7" name="TextBox 6">
            <a:extLst>
              <a:ext uri="{FF2B5EF4-FFF2-40B4-BE49-F238E27FC236}">
                <a16:creationId xmlns:a16="http://schemas.microsoft.com/office/drawing/2014/main" id="{7956EE82-8535-440A-BBB2-81504F73FB11}"/>
              </a:ext>
            </a:extLst>
          </p:cNvPr>
          <p:cNvSpPr txBox="1"/>
          <p:nvPr/>
        </p:nvSpPr>
        <p:spPr>
          <a:xfrm>
            <a:off x="6172200" y="5727819"/>
            <a:ext cx="5181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lapoesiadellapsiche.blogspot.com/2012/04/come-e-nata-questa-iniziativa.html"/>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88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D4AE-929E-4336-9386-49CD6D0B90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7E1DEF-A7DB-4EC3-A774-CE5FA8AAF59D}"/>
              </a:ext>
            </a:extLst>
          </p:cNvPr>
          <p:cNvSpPr>
            <a:spLocks noGrp="1"/>
          </p:cNvSpPr>
          <p:nvPr>
            <p:ph idx="1"/>
          </p:nvPr>
        </p:nvSpPr>
        <p:spPr/>
        <p:txBody>
          <a:bodyPr/>
          <a:lstStyle/>
          <a:p>
            <a:pPr marL="0" indent="0">
              <a:buNone/>
            </a:pPr>
            <a:r>
              <a:rPr lang="en-US" sz="4000" dirty="0"/>
              <a:t>‘Our wounds are often the openings into the best and most beautiful part of us.’ </a:t>
            </a:r>
          </a:p>
          <a:p>
            <a:pPr marL="0" indent="0">
              <a:buNone/>
            </a:pPr>
            <a:r>
              <a:rPr lang="en-US" b="1" i="1" dirty="0"/>
              <a:t>David </a:t>
            </a:r>
            <a:r>
              <a:rPr lang="en-US" b="1" i="1" dirty="0" err="1"/>
              <a:t>Richo</a:t>
            </a:r>
            <a:endParaRPr lang="en-US" dirty="0"/>
          </a:p>
        </p:txBody>
      </p:sp>
    </p:spTree>
    <p:extLst>
      <p:ext uri="{BB962C8B-B14F-4D97-AF65-F5344CB8AC3E}">
        <p14:creationId xmlns:p14="http://schemas.microsoft.com/office/powerpoint/2010/main" val="424381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94B0-B5F3-4124-A783-ACBEF7FCA4AE}"/>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FE174422-1B01-4B53-AF4D-F919A5CD6E52}"/>
              </a:ext>
            </a:extLst>
          </p:cNvPr>
          <p:cNvSpPr>
            <a:spLocks noGrp="1"/>
          </p:cNvSpPr>
          <p:nvPr>
            <p:ph idx="1"/>
          </p:nvPr>
        </p:nvSpPr>
        <p:spPr/>
        <p:txBody>
          <a:bodyPr>
            <a:normAutofit fontScale="92500" lnSpcReduction="10000"/>
          </a:bodyPr>
          <a:lstStyle/>
          <a:p>
            <a:pPr marL="514350" indent="-514350">
              <a:buAutoNum type="arabicPeriod"/>
            </a:pPr>
            <a:r>
              <a:rPr lang="en-US" sz="2400" dirty="0"/>
              <a:t>Greenwald, R. (2005).  </a:t>
            </a:r>
            <a:r>
              <a:rPr lang="en-US" sz="2400" i="1" dirty="0"/>
              <a:t>Child Trauma Handbook – A Guide for Helping Trauma-Exposed Children and Adolescents.  </a:t>
            </a:r>
            <a:r>
              <a:rPr lang="en-US" sz="2400" dirty="0"/>
              <a:t>New York, NY:  Routledge Mental Health, Taylor &amp; Francis Group.</a:t>
            </a:r>
          </a:p>
          <a:p>
            <a:pPr marL="514350" indent="-514350">
              <a:buAutoNum type="arabicPeriod"/>
            </a:pPr>
            <a:r>
              <a:rPr lang="en-US" sz="2400" dirty="0"/>
              <a:t>Jensen, E. (2013). </a:t>
            </a:r>
            <a:r>
              <a:rPr lang="en-US" sz="2400" i="1" dirty="0"/>
              <a:t>Engaging Students with Poverty in Mind.  </a:t>
            </a:r>
            <a:r>
              <a:rPr lang="en-US" sz="2400" dirty="0"/>
              <a:t>Alexandria, VA: ASCD.</a:t>
            </a:r>
          </a:p>
          <a:p>
            <a:pPr marL="514350" indent="-514350">
              <a:buAutoNum type="arabicPeriod"/>
            </a:pPr>
            <a:r>
              <a:rPr lang="en-US" sz="2400" dirty="0"/>
              <a:t>Khan, G., LaFlamme, M. (2014).  PowerPoint. </a:t>
            </a:r>
            <a:r>
              <a:rPr lang="en-US" sz="2400" i="1" dirty="0"/>
              <a:t>Developing a Comprehensive School-Based Suicide Prevention Program.  </a:t>
            </a:r>
          </a:p>
          <a:p>
            <a:pPr marL="514350" indent="-514350">
              <a:buAutoNum type="arabicPeriod"/>
            </a:pPr>
            <a:r>
              <a:rPr lang="en-US" sz="2400" dirty="0"/>
              <a:t>LaFlamme, M. (2018). PDP PowerPoint.  </a:t>
            </a:r>
            <a:r>
              <a:rPr lang="en-US" sz="2400" i="1" dirty="0"/>
              <a:t>Implementing an Evidence-Based K-5 S.E.L. Curriculum.</a:t>
            </a:r>
          </a:p>
          <a:p>
            <a:pPr marL="514350" indent="-514350">
              <a:buAutoNum type="arabicPeriod"/>
            </a:pPr>
            <a:r>
              <a:rPr lang="en-US" sz="2400" dirty="0" err="1"/>
              <a:t>Lemov</a:t>
            </a:r>
            <a:r>
              <a:rPr lang="en-US" sz="2400" dirty="0"/>
              <a:t>, D. (2015). </a:t>
            </a:r>
            <a:r>
              <a:rPr lang="en-US" sz="2400" i="1" dirty="0"/>
              <a:t>Teach Like a Champion. </a:t>
            </a:r>
            <a:r>
              <a:rPr lang="en-US" sz="2400" dirty="0"/>
              <a:t>San Francisco, CA: Jossey-Bass.</a:t>
            </a:r>
          </a:p>
          <a:p>
            <a:pPr marL="514350" indent="-514350">
              <a:buAutoNum type="arabicPeriod"/>
            </a:pPr>
            <a:r>
              <a:rPr lang="en-US" sz="2400" dirty="0" err="1"/>
              <a:t>Snel</a:t>
            </a:r>
            <a:r>
              <a:rPr lang="en-US" sz="2400" dirty="0"/>
              <a:t>, E. (2013). </a:t>
            </a:r>
            <a:r>
              <a:rPr lang="en-US" sz="2400" i="1" dirty="0"/>
              <a:t>Sitting Still Like a Frog – Mindfulness Exercises for Kids (and Their Parents). </a:t>
            </a:r>
            <a:r>
              <a:rPr lang="en-US" sz="2400" dirty="0"/>
              <a:t>Boston, MA: Shambala Publications, Inc. </a:t>
            </a:r>
          </a:p>
          <a:p>
            <a:pPr marL="514350" indent="-514350">
              <a:buAutoNum type="arabicPeriod"/>
            </a:pPr>
            <a:r>
              <a:rPr lang="en-US" sz="2400" dirty="0"/>
              <a:t>Williams, Megan.  (2012).  </a:t>
            </a:r>
            <a:r>
              <a:rPr lang="en-US" sz="2400" i="1" dirty="0"/>
              <a:t>Calm Ground. </a:t>
            </a:r>
            <a:r>
              <a:rPr lang="en-US" sz="2400" dirty="0"/>
              <a:t>China: </a:t>
            </a:r>
            <a:r>
              <a:rPr lang="en-US" sz="2400" dirty="0" err="1"/>
              <a:t>Tingleman</a:t>
            </a:r>
            <a:r>
              <a:rPr lang="en-US" sz="2400" dirty="0"/>
              <a:t> Print Media Group.</a:t>
            </a:r>
          </a:p>
          <a:p>
            <a:endParaRPr lang="en-US" dirty="0"/>
          </a:p>
        </p:txBody>
      </p:sp>
    </p:spTree>
    <p:extLst>
      <p:ext uri="{BB962C8B-B14F-4D97-AF65-F5344CB8AC3E}">
        <p14:creationId xmlns:p14="http://schemas.microsoft.com/office/powerpoint/2010/main" val="17666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6CED-3E8E-42D8-895B-7CC0A59B8D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C7B42E-CBBB-4306-9F5A-FC8A528BE386}"/>
              </a:ext>
            </a:extLst>
          </p:cNvPr>
          <p:cNvSpPr>
            <a:spLocks noGrp="1"/>
          </p:cNvSpPr>
          <p:nvPr>
            <p:ph idx="1"/>
          </p:nvPr>
        </p:nvSpPr>
        <p:spPr/>
        <p:txBody>
          <a:bodyPr/>
          <a:lstStyle/>
          <a:p>
            <a:pPr marL="0" indent="0">
              <a:buNone/>
            </a:pPr>
            <a:r>
              <a:rPr lang="en-US" dirty="0"/>
              <a:t>‘Humanity does not differ in any profound way; there are not essentially different species of human beings. If we could only put ourselves in the shoes of others to see how we would react, then we might become aware of the injustice of discrimination and the tragic inhumanity of every kind of prejudice.’ </a:t>
            </a:r>
          </a:p>
          <a:p>
            <a:pPr marL="0" indent="0">
              <a:buNone/>
            </a:pPr>
            <a:r>
              <a:rPr lang="en-US" b="1" i="1" dirty="0"/>
              <a:t>	Black Like Me by John Howard Griffin</a:t>
            </a:r>
            <a:endParaRPr lang="en-US" dirty="0"/>
          </a:p>
        </p:txBody>
      </p:sp>
    </p:spTree>
    <p:extLst>
      <p:ext uri="{BB962C8B-B14F-4D97-AF65-F5344CB8AC3E}">
        <p14:creationId xmlns:p14="http://schemas.microsoft.com/office/powerpoint/2010/main" val="114426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9FCA-533A-4D70-9681-ECFBC3BF475C}"/>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1B281080-1396-4684-9F0A-26C99C3E0CFD}"/>
              </a:ext>
            </a:extLst>
          </p:cNvPr>
          <p:cNvSpPr>
            <a:spLocks noGrp="1"/>
          </p:cNvSpPr>
          <p:nvPr>
            <p:ph idx="1"/>
          </p:nvPr>
        </p:nvSpPr>
        <p:spPr/>
        <p:txBody>
          <a:bodyPr/>
          <a:lstStyle/>
          <a:p>
            <a:r>
              <a:rPr lang="en-US" dirty="0"/>
              <a:t>Milton Bradley School is one of 32 elementary schools in the district of Springfield</a:t>
            </a:r>
          </a:p>
          <a:p>
            <a:r>
              <a:rPr lang="en-US" dirty="0"/>
              <a:t>We are a Pre-K – Grade 5 walk-only school with 545 students</a:t>
            </a:r>
          </a:p>
          <a:p>
            <a:r>
              <a:rPr lang="en-US" dirty="0"/>
              <a:t>Our demographics as of 2017 statewide data:</a:t>
            </a:r>
          </a:p>
          <a:p>
            <a:pPr lvl="1"/>
            <a:r>
              <a:rPr lang="en-US" dirty="0"/>
              <a:t>77.8% Hispanic</a:t>
            </a:r>
          </a:p>
          <a:p>
            <a:pPr lvl="1"/>
            <a:r>
              <a:rPr lang="en-US" dirty="0"/>
              <a:t>18.2% African American</a:t>
            </a:r>
          </a:p>
          <a:p>
            <a:pPr lvl="1"/>
            <a:r>
              <a:rPr lang="en-US" dirty="0"/>
              <a:t>2.4% Caucasian</a:t>
            </a:r>
          </a:p>
          <a:p>
            <a:pPr lvl="1"/>
            <a:r>
              <a:rPr lang="en-US" dirty="0"/>
              <a:t>0.6% Asian</a:t>
            </a:r>
          </a:p>
          <a:p>
            <a:pPr marL="457200" lvl="1" indent="0">
              <a:buNone/>
            </a:pPr>
            <a:r>
              <a:rPr lang="en-US" sz="2800" dirty="0"/>
              <a:t>100% of our students qualify for free breakfast/lunch</a:t>
            </a:r>
          </a:p>
          <a:p>
            <a:pPr marL="457200" lvl="1" indent="0">
              <a:buNone/>
            </a:pPr>
            <a:r>
              <a:rPr lang="en-US" sz="2800" dirty="0"/>
              <a:t>6% are covered under the McKinney Vento Homelessness Act</a:t>
            </a:r>
          </a:p>
        </p:txBody>
      </p:sp>
    </p:spTree>
    <p:extLst>
      <p:ext uri="{BB962C8B-B14F-4D97-AF65-F5344CB8AC3E}">
        <p14:creationId xmlns:p14="http://schemas.microsoft.com/office/powerpoint/2010/main" val="711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0D6A-84F8-48A5-A2D0-FB8F62F9A7D6}"/>
              </a:ext>
            </a:extLst>
          </p:cNvPr>
          <p:cNvSpPr>
            <a:spLocks noGrp="1"/>
          </p:cNvSpPr>
          <p:nvPr>
            <p:ph type="title"/>
          </p:nvPr>
        </p:nvSpPr>
        <p:spPr/>
        <p:txBody>
          <a:bodyPr/>
          <a:lstStyle/>
          <a:p>
            <a:r>
              <a:rPr lang="en-US" dirty="0"/>
              <a:t>Situations That Can Be Traumatic:</a:t>
            </a:r>
          </a:p>
        </p:txBody>
      </p:sp>
      <p:sp>
        <p:nvSpPr>
          <p:cNvPr id="3" name="Content Placeholder 2">
            <a:extLst>
              <a:ext uri="{FF2B5EF4-FFF2-40B4-BE49-F238E27FC236}">
                <a16:creationId xmlns:a16="http://schemas.microsoft.com/office/drawing/2014/main" id="{2E9F9E8F-EB76-4B8A-B650-B6D1EF138D7A}"/>
              </a:ext>
            </a:extLst>
          </p:cNvPr>
          <p:cNvSpPr>
            <a:spLocks noGrp="1"/>
          </p:cNvSpPr>
          <p:nvPr>
            <p:ph idx="1"/>
          </p:nvPr>
        </p:nvSpPr>
        <p:spPr/>
        <p:txBody>
          <a:bodyPr>
            <a:normAutofit fontScale="55000" lnSpcReduction="20000"/>
          </a:bodyPr>
          <a:lstStyle/>
          <a:p>
            <a:r>
              <a:rPr lang="en-US" dirty="0"/>
              <a:t>Physical or sexual abuse</a:t>
            </a:r>
          </a:p>
          <a:p>
            <a:r>
              <a:rPr lang="en-US" dirty="0"/>
              <a:t>Abandonment</a:t>
            </a:r>
          </a:p>
          <a:p>
            <a:r>
              <a:rPr lang="en-US" dirty="0"/>
              <a:t>Neglect</a:t>
            </a:r>
          </a:p>
          <a:p>
            <a:r>
              <a:rPr lang="en-US" dirty="0"/>
              <a:t>The death or loss of a loved one</a:t>
            </a:r>
          </a:p>
          <a:p>
            <a:r>
              <a:rPr lang="en-US" dirty="0"/>
              <a:t>Life-threatening violence in a caregiver</a:t>
            </a:r>
          </a:p>
          <a:p>
            <a:r>
              <a:rPr lang="en-US" dirty="0"/>
              <a:t>Witnessing domestic violence</a:t>
            </a:r>
          </a:p>
          <a:p>
            <a:r>
              <a:rPr lang="en-US" dirty="0"/>
              <a:t>Automobile accidents or other serious accidents</a:t>
            </a:r>
          </a:p>
          <a:p>
            <a:r>
              <a:rPr lang="en-US" dirty="0"/>
              <a:t>Bullying</a:t>
            </a:r>
          </a:p>
          <a:p>
            <a:r>
              <a:rPr lang="en-US" dirty="0"/>
              <a:t>Life-threatening health situations and/or painful medical procedures</a:t>
            </a:r>
          </a:p>
          <a:p>
            <a:r>
              <a:rPr lang="en-US" dirty="0"/>
              <a:t>Witnessing or experiencing community violence (e.g., shootings, stabbings, robbery, or fighting at home, in the neighborhood, or at school)</a:t>
            </a:r>
          </a:p>
          <a:p>
            <a:r>
              <a:rPr lang="en-US" dirty="0"/>
              <a:t>Witnessing police activity or having a close relative incarcerated</a:t>
            </a:r>
          </a:p>
          <a:p>
            <a:r>
              <a:rPr lang="en-US" dirty="0"/>
              <a:t>Life-threatening natural disasters</a:t>
            </a:r>
          </a:p>
          <a:p>
            <a:r>
              <a:rPr lang="en-US" dirty="0"/>
              <a:t>Acts or threats of terrorism (viewed in person or on television)</a:t>
            </a:r>
          </a:p>
          <a:p>
            <a:r>
              <a:rPr lang="en-US" dirty="0"/>
              <a:t>Living in chronically chaotic environments in which housing and financial resources are not consistently available</a:t>
            </a:r>
          </a:p>
          <a:p>
            <a:pPr marL="3657600" lvl="8" indent="0">
              <a:buNone/>
            </a:pPr>
            <a:r>
              <a:rPr lang="en-US" dirty="0"/>
              <a:t>				NCTSN Child Trauma Toolkit for Educators</a:t>
            </a:r>
          </a:p>
          <a:p>
            <a:endParaRPr lang="en-US" dirty="0"/>
          </a:p>
        </p:txBody>
      </p:sp>
    </p:spTree>
    <p:extLst>
      <p:ext uri="{BB962C8B-B14F-4D97-AF65-F5344CB8AC3E}">
        <p14:creationId xmlns:p14="http://schemas.microsoft.com/office/powerpoint/2010/main" val="125123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DDD0-5516-433D-8FF4-54917B20F1D9}"/>
              </a:ext>
            </a:extLst>
          </p:cNvPr>
          <p:cNvSpPr>
            <a:spLocks noGrp="1"/>
          </p:cNvSpPr>
          <p:nvPr>
            <p:ph type="title"/>
          </p:nvPr>
        </p:nvSpPr>
        <p:spPr/>
        <p:txBody>
          <a:bodyPr/>
          <a:lstStyle/>
          <a:p>
            <a:r>
              <a:rPr lang="en-US" dirty="0"/>
              <a:t>Components of a Trauma-Informed School</a:t>
            </a:r>
          </a:p>
        </p:txBody>
      </p:sp>
      <p:sp>
        <p:nvSpPr>
          <p:cNvPr id="3" name="Content Placeholder 2">
            <a:extLst>
              <a:ext uri="{FF2B5EF4-FFF2-40B4-BE49-F238E27FC236}">
                <a16:creationId xmlns:a16="http://schemas.microsoft.com/office/drawing/2014/main" id="{2F33173A-C149-4B1A-8A02-31815489A423}"/>
              </a:ext>
            </a:extLst>
          </p:cNvPr>
          <p:cNvSpPr>
            <a:spLocks noGrp="1"/>
          </p:cNvSpPr>
          <p:nvPr>
            <p:ph idx="1"/>
          </p:nvPr>
        </p:nvSpPr>
        <p:spPr/>
        <p:txBody>
          <a:bodyPr>
            <a:normAutofit fontScale="47500" lnSpcReduction="20000"/>
          </a:bodyPr>
          <a:lstStyle/>
          <a:p>
            <a:pPr marL="0" indent="0">
              <a:buNone/>
            </a:pPr>
            <a:r>
              <a:rPr lang="en-US" b="1" dirty="0"/>
              <a:t>Creating Positive Student Behavior</a:t>
            </a:r>
          </a:p>
          <a:p>
            <a:r>
              <a:rPr lang="en-US" dirty="0"/>
              <a:t>A school culture that values and welcomes students, staff, and family members is essential for a positive school climate and sets the tone for all behavior. Trauma-informed schools establish a positive climate through clearly-defined and effectively communicated discipline policies. </a:t>
            </a:r>
          </a:p>
          <a:p>
            <a:r>
              <a:rPr lang="en-US" dirty="0"/>
              <a:t>Student misconduct in the school and classroom is often related to stressful or traumatic events students experience in the surrounding neighborhood, in the community, or in the student's home. Before taking disciplinary action, such as initiating a suspension, the principal or administrator should consider restorative school-based measures, resources, and interventions that address the needs of the student.</a:t>
            </a:r>
          </a:p>
          <a:p>
            <a:pPr marL="0" indent="0">
              <a:buNone/>
            </a:pPr>
            <a:r>
              <a:rPr lang="en-US" b="1" dirty="0"/>
              <a:t>Communicate Expectations</a:t>
            </a:r>
          </a:p>
          <a:p>
            <a:r>
              <a:rPr lang="en-US" dirty="0"/>
              <a:t>School principals must ensure that school discipline policies and expectations for student behavior are clearly and consistently communicated to students, staff, and family members at the beginning of each school year and throughout. Information should be shared directly as well as through social media, paying special attention to newly-enrolled students and their caregivers.</a:t>
            </a:r>
          </a:p>
          <a:p>
            <a:pPr marL="0" indent="0">
              <a:buNone/>
            </a:pPr>
            <a:r>
              <a:rPr lang="en-US" b="1" dirty="0"/>
              <a:t>Avoid Expulsion</a:t>
            </a:r>
          </a:p>
          <a:p>
            <a:r>
              <a:rPr lang="en-US" dirty="0"/>
              <a:t>The expulsion of a student is the most severe disciplinary action a school district can take in response to student misconduct. Expulsion results in prolonged removal of a student from the regular school program, increasing the risk of academic failure and leading to reduced graduation rates. Schools are often safer than the surrounding communities in which they are located, so suspension/expulsion often leads to poorly-supervised time in the community. </a:t>
            </a:r>
          </a:p>
          <a:p>
            <a:r>
              <a:rPr lang="en-US" dirty="0"/>
              <a:t>Expulsion should be considered only when the school principal is mandated to recommend it, or when the misbehavior poses a serious safety risk to individuals on campus or during school-sponsored activities.</a:t>
            </a:r>
          </a:p>
          <a:p>
            <a:pPr marL="0" indent="0">
              <a:buNone/>
            </a:pPr>
            <a:r>
              <a:rPr lang="en-US" b="1" dirty="0"/>
              <a:t>Positive Behavior Intervention and Supports</a:t>
            </a:r>
          </a:p>
          <a:p>
            <a:r>
              <a:rPr lang="en-US" dirty="0"/>
              <a:t>Many state-wide educational discipline policies strongly recommend using a multi-tiered system of supports (MTSS), such as Positive Behavior Intervention and Supports (PBIS) or Positive Behavioral Supports (PBS), to set school-wide behavioral expectations and clearly defined alternatives to suspension. </a:t>
            </a:r>
          </a:p>
        </p:txBody>
      </p:sp>
    </p:spTree>
    <p:extLst>
      <p:ext uri="{BB962C8B-B14F-4D97-AF65-F5344CB8AC3E}">
        <p14:creationId xmlns:p14="http://schemas.microsoft.com/office/powerpoint/2010/main" val="419038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D68A-3CE8-48FB-BFB5-359AC8A0D9E9}"/>
              </a:ext>
            </a:extLst>
          </p:cNvPr>
          <p:cNvSpPr>
            <a:spLocks noGrp="1"/>
          </p:cNvSpPr>
          <p:nvPr>
            <p:ph type="title"/>
          </p:nvPr>
        </p:nvSpPr>
        <p:spPr/>
        <p:txBody>
          <a:bodyPr/>
          <a:lstStyle/>
          <a:p>
            <a:r>
              <a:rPr lang="en-US" dirty="0"/>
              <a:t>What is a PBIS (Positive Behavior Intervention and Supports) School?</a:t>
            </a:r>
          </a:p>
        </p:txBody>
      </p:sp>
      <p:sp>
        <p:nvSpPr>
          <p:cNvPr id="3" name="Content Placeholder 2">
            <a:extLst>
              <a:ext uri="{FF2B5EF4-FFF2-40B4-BE49-F238E27FC236}">
                <a16:creationId xmlns:a16="http://schemas.microsoft.com/office/drawing/2014/main" id="{2D59C030-A0B9-4FDC-A785-F333F765A45C}"/>
              </a:ext>
            </a:extLst>
          </p:cNvPr>
          <p:cNvSpPr>
            <a:spLocks noGrp="1"/>
          </p:cNvSpPr>
          <p:nvPr>
            <p:ph idx="1"/>
          </p:nvPr>
        </p:nvSpPr>
        <p:spPr/>
        <p:txBody>
          <a:bodyPr>
            <a:normAutofit fontScale="77500" lnSpcReduction="20000"/>
          </a:bodyPr>
          <a:lstStyle/>
          <a:p>
            <a:pPr marL="0" indent="0">
              <a:buNone/>
            </a:pPr>
            <a:r>
              <a:rPr lang="en-US" sz="2900" dirty="0"/>
              <a:t>PBIS is an implementation framework for maximizing the selection and use of evidence-based prevention and interventions practices along a multi-tiered continuum that supports the academic, social, emotional, and behavioral supports of all students.</a:t>
            </a:r>
          </a:p>
          <a:p>
            <a:pPr marL="0" indent="0">
              <a:buNone/>
            </a:pPr>
            <a:endParaRPr lang="en-US" sz="2900" dirty="0"/>
          </a:p>
          <a:p>
            <a:pPr marL="0" indent="0">
              <a:buNone/>
            </a:pPr>
            <a:r>
              <a:rPr lang="en-US" sz="2900" dirty="0"/>
              <a:t>The interplay of 4 implementation elements is considered in all decisions: </a:t>
            </a:r>
          </a:p>
          <a:p>
            <a:pPr marL="0" indent="0">
              <a:buNone/>
            </a:pPr>
            <a:r>
              <a:rPr lang="en-US" sz="2900" dirty="0"/>
              <a:t>◾Data – What information is needed to improve decision making</a:t>
            </a:r>
          </a:p>
          <a:p>
            <a:pPr marL="0" indent="0">
              <a:buNone/>
            </a:pPr>
            <a:r>
              <a:rPr lang="en-US" sz="2900" dirty="0"/>
              <a:t>◾Outcomes – What students need to do for academic and behavior success</a:t>
            </a:r>
          </a:p>
          <a:p>
            <a:pPr marL="0" indent="0">
              <a:buNone/>
            </a:pPr>
            <a:r>
              <a:rPr lang="en-US" sz="2900" dirty="0"/>
              <a:t>◾Practices – What students experience to support the learning and improvement of their academic and behavior success, e.g., teaching, prompting, and recognizing expected social behaviors</a:t>
            </a:r>
          </a:p>
          <a:p>
            <a:pPr marL="0" indent="0">
              <a:buNone/>
            </a:pPr>
            <a:r>
              <a:rPr lang="en-US" sz="2900" dirty="0"/>
              <a:t>◾Systems – What do educators experience to support their use of evidence-based academic and behavior practices, e.g., school leadership teams, data-based decision making, continuous professional development and coaching</a:t>
            </a:r>
          </a:p>
          <a:p>
            <a:endParaRPr lang="en-US" sz="2900" dirty="0"/>
          </a:p>
          <a:p>
            <a:endParaRPr lang="en-US" sz="2900" dirty="0"/>
          </a:p>
          <a:p>
            <a:pPr marL="0" indent="0">
              <a:buNone/>
            </a:pPr>
            <a:endParaRPr lang="en-US" dirty="0"/>
          </a:p>
        </p:txBody>
      </p:sp>
    </p:spTree>
    <p:extLst>
      <p:ext uri="{BB962C8B-B14F-4D97-AF65-F5344CB8AC3E}">
        <p14:creationId xmlns:p14="http://schemas.microsoft.com/office/powerpoint/2010/main" val="411642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1F56-B050-48E0-9B21-72A16639B0BA}"/>
              </a:ext>
            </a:extLst>
          </p:cNvPr>
          <p:cNvSpPr>
            <a:spLocks noGrp="1"/>
          </p:cNvSpPr>
          <p:nvPr>
            <p:ph type="title"/>
          </p:nvPr>
        </p:nvSpPr>
        <p:spPr/>
        <p:txBody>
          <a:bodyPr/>
          <a:lstStyle/>
          <a:p>
            <a:r>
              <a:rPr lang="en-US" dirty="0"/>
              <a:t>PBIS (cont’d)</a:t>
            </a:r>
          </a:p>
        </p:txBody>
      </p:sp>
      <p:pic>
        <p:nvPicPr>
          <p:cNvPr id="5" name="Content Placeholder 4" descr="A screenshot of a cell phone&#10;&#10;Description automatically generated">
            <a:extLst>
              <a:ext uri="{FF2B5EF4-FFF2-40B4-BE49-F238E27FC236}">
                <a16:creationId xmlns:a16="http://schemas.microsoft.com/office/drawing/2014/main" id="{B89E808F-560C-43AC-85A9-9782321A8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7026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D0E8-E89E-4B95-9750-C92941F3FC86}"/>
              </a:ext>
            </a:extLst>
          </p:cNvPr>
          <p:cNvSpPr>
            <a:spLocks noGrp="1"/>
          </p:cNvSpPr>
          <p:nvPr>
            <p:ph type="title"/>
          </p:nvPr>
        </p:nvSpPr>
        <p:spPr/>
        <p:txBody>
          <a:bodyPr/>
          <a:lstStyle/>
          <a:p>
            <a:r>
              <a:rPr lang="en-US" dirty="0"/>
              <a:t>PBIS (continued)</a:t>
            </a:r>
          </a:p>
        </p:txBody>
      </p:sp>
      <p:sp>
        <p:nvSpPr>
          <p:cNvPr id="3" name="Content Placeholder 2">
            <a:extLst>
              <a:ext uri="{FF2B5EF4-FFF2-40B4-BE49-F238E27FC236}">
                <a16:creationId xmlns:a16="http://schemas.microsoft.com/office/drawing/2014/main" id="{3E77F0EE-9F6E-4B80-B189-8A2F0B0BB32C}"/>
              </a:ext>
            </a:extLst>
          </p:cNvPr>
          <p:cNvSpPr>
            <a:spLocks noGrp="1"/>
          </p:cNvSpPr>
          <p:nvPr>
            <p:ph idx="1"/>
          </p:nvPr>
        </p:nvSpPr>
        <p:spPr/>
        <p:txBody>
          <a:bodyPr/>
          <a:lstStyle/>
          <a:p>
            <a:r>
              <a:rPr lang="en-US" dirty="0"/>
              <a:t>The multi-tiered “continuum” is comprised of carefully selected, evidence-based practices at three different levels of support intensity.  Specific practices are matched both to the level of support need, and the local cultural context </a:t>
            </a:r>
          </a:p>
          <a:p>
            <a:pPr marL="0" indent="0">
              <a:buNone/>
            </a:pP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30B918D7-D705-43A2-B6E9-A458E9305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658" y="3429000"/>
            <a:ext cx="5335930" cy="3319040"/>
          </a:xfrm>
          <a:prstGeom prst="rect">
            <a:avLst/>
          </a:prstGeom>
        </p:spPr>
      </p:pic>
    </p:spTree>
    <p:extLst>
      <p:ext uri="{BB962C8B-B14F-4D97-AF65-F5344CB8AC3E}">
        <p14:creationId xmlns:p14="http://schemas.microsoft.com/office/powerpoint/2010/main" val="367093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92CF-7759-4865-B02A-407D0BC0C734}"/>
              </a:ext>
            </a:extLst>
          </p:cNvPr>
          <p:cNvSpPr>
            <a:spLocks noGrp="1"/>
          </p:cNvSpPr>
          <p:nvPr>
            <p:ph type="title"/>
          </p:nvPr>
        </p:nvSpPr>
        <p:spPr/>
        <p:txBody>
          <a:bodyPr/>
          <a:lstStyle/>
          <a:p>
            <a:r>
              <a:rPr lang="en-US" dirty="0"/>
              <a:t>Engaging Students with Poverty in Mind	</a:t>
            </a:r>
          </a:p>
        </p:txBody>
      </p:sp>
      <p:sp>
        <p:nvSpPr>
          <p:cNvPr id="3" name="Content Placeholder 2">
            <a:extLst>
              <a:ext uri="{FF2B5EF4-FFF2-40B4-BE49-F238E27FC236}">
                <a16:creationId xmlns:a16="http://schemas.microsoft.com/office/drawing/2014/main" id="{54AFB0D6-5921-44CD-8E51-00EBF11FD43D}"/>
              </a:ext>
            </a:extLst>
          </p:cNvPr>
          <p:cNvSpPr>
            <a:spLocks noGrp="1"/>
          </p:cNvSpPr>
          <p:nvPr>
            <p:ph idx="1"/>
          </p:nvPr>
        </p:nvSpPr>
        <p:spPr/>
        <p:txBody>
          <a:bodyPr>
            <a:normAutofit lnSpcReduction="10000"/>
          </a:bodyPr>
          <a:lstStyle/>
          <a:p>
            <a:r>
              <a:rPr lang="en-US" dirty="0"/>
              <a:t>“In the United States, if you are poor, your odds of graduating are lower than are those of a middle-income student.  If you are Hispanic of black, your odds just dropped again.  Half of all poor student of color drop out of school.”  </a:t>
            </a:r>
            <a:r>
              <a:rPr lang="en-US" i="1" dirty="0"/>
              <a:t>Alliance for Excellent Education, 2008</a:t>
            </a:r>
          </a:p>
          <a:p>
            <a:r>
              <a:rPr lang="en-US" dirty="0"/>
              <a:t>“Seventy percent of all children who do not graduate from high school have spent at least a year living in poverty.” </a:t>
            </a:r>
            <a:r>
              <a:rPr lang="en-US" i="1" dirty="0"/>
              <a:t>Hernandez, 2012</a:t>
            </a:r>
          </a:p>
          <a:p>
            <a:r>
              <a:rPr lang="en-US" dirty="0"/>
              <a:t>“There are no poor students with deficits; there are only broken schools that need fixing.  There are no failing students; there are only schools that are failing our students.  There are no unmotivated students; there are only teachers whose classrooms are frightfully boring, uncaring, or irrelevant.” </a:t>
            </a:r>
            <a:r>
              <a:rPr lang="en-US" i="1" dirty="0"/>
              <a:t>Jensen, 2013</a:t>
            </a:r>
            <a:endParaRPr lang="en-US" dirty="0"/>
          </a:p>
        </p:txBody>
      </p:sp>
    </p:spTree>
    <p:extLst>
      <p:ext uri="{BB962C8B-B14F-4D97-AF65-F5344CB8AC3E}">
        <p14:creationId xmlns:p14="http://schemas.microsoft.com/office/powerpoint/2010/main" val="4188614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1069</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Trauma-Sensitive Care With Children and Families </vt:lpstr>
      <vt:lpstr>PowerPoint Presentation</vt:lpstr>
      <vt:lpstr>Demographics</vt:lpstr>
      <vt:lpstr>Situations That Can Be Traumatic:</vt:lpstr>
      <vt:lpstr>Components of a Trauma-Informed School</vt:lpstr>
      <vt:lpstr>What is a PBIS (Positive Behavior Intervention and Supports) School?</vt:lpstr>
      <vt:lpstr>PBIS (cont’d)</vt:lpstr>
      <vt:lpstr>PBIS (continued)</vt:lpstr>
      <vt:lpstr>Engaging Students with Poverty in Mind </vt:lpstr>
      <vt:lpstr>Engaging Students With Poverty in Mind (cont’d) </vt:lpstr>
      <vt:lpstr>Committee for Children’s Second Step Curriculum©</vt:lpstr>
      <vt:lpstr>PowerPoint Presentation</vt:lpstr>
      <vt:lpstr>Why this is necessary:</vt:lpstr>
      <vt:lpstr>How We Know This Approach is Effective: </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Trauma-Sensitive Care for Children and Families</dc:title>
  <dc:creator>Joe LaFlamme</dc:creator>
  <cp:lastModifiedBy>LaFlamme, Melanie</cp:lastModifiedBy>
  <cp:revision>31</cp:revision>
  <dcterms:created xsi:type="dcterms:W3CDTF">2019-01-01T13:33:45Z</dcterms:created>
  <dcterms:modified xsi:type="dcterms:W3CDTF">2019-01-07T15:52:32Z</dcterms:modified>
</cp:coreProperties>
</file>