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1"/>
  </p:notesMasterIdLst>
  <p:sldIdLst>
    <p:sldId id="301" r:id="rId2"/>
    <p:sldId id="281" r:id="rId3"/>
    <p:sldId id="303" r:id="rId4"/>
    <p:sldId id="282" r:id="rId5"/>
    <p:sldId id="302" r:id="rId6"/>
    <p:sldId id="298" r:id="rId7"/>
    <p:sldId id="297" r:id="rId8"/>
    <p:sldId id="283" r:id="rId9"/>
    <p:sldId id="296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D29EEA-03F4-4A36-B035-8AB210E03458}">
          <p14:sldIdLst>
            <p14:sldId id="301"/>
            <p14:sldId id="281"/>
            <p14:sldId id="303"/>
            <p14:sldId id="282"/>
            <p14:sldId id="302"/>
            <p14:sldId id="298"/>
            <p14:sldId id="297"/>
            <p14:sldId id="283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D193-5664-4648-82C0-E058210628D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229CC-490B-4090-8D59-355CE037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29CC-490B-4090-8D59-355CE037BF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29CC-490B-4090-8D59-355CE037BF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29CC-490B-4090-8D59-355CE037BF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29CC-490B-4090-8D59-355CE037B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8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29CC-490B-4090-8D59-355CE037BF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29CC-490B-4090-8D59-355CE037BF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8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8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7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3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pringfield.edu/americorps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lkjrfamilyservices.org/index.html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springfieldy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uv?hl=en&amp;pb=!1s0x89e6e7a829724965:0xf18f74d639e32c63!2m22!2m2!1i80!2i80!3m1!2i20!16m16!1b1!2m2!1m1!1e1!2m2!1m1!1e3!2m2!1m1!1e5!2m2!1m1!1e4!2m2!1m1!1e6!3m1!7e115!4shttps://lh5.googleusercontent.com/p/AF1QipNWTz3So7RM4dpyFvQFVIpjErjxdEW6Fe25Uu36%3Dw120-h160-k-no!5sthe+center+after+school+program+-+Google+Search&amp;imagekey=!1e10!2sAF1QipNWTz3So7RM4dpyFvQFVIpjErjxdEW6Fe25Uu36&amp;sa=X&amp;ved=2ahUKEwiuhPuD4KngAhVj1lkKHSSYD7cQoiowEnoECAUQBg" TargetMode="External"/><Relationship Id="rId5" Type="http://schemas.openxmlformats.org/officeDocument/2006/relationships/hyperlink" Target="https://www.bgcfamilycenter.org/" TargetMode="External"/><Relationship Id="rId4" Type="http://schemas.openxmlformats.org/officeDocument/2006/relationships/hyperlink" Target="http://www.sbgc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10"/>
          <p:cNvSpPr txBox="1">
            <a:spLocks/>
          </p:cNvSpPr>
          <p:nvPr/>
        </p:nvSpPr>
        <p:spPr>
          <a:xfrm>
            <a:off x="-2362200" y="1752600"/>
            <a:ext cx="12291824" cy="63562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5780" marR="508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5400" spc="-5" dirty="0" smtClean="0">
                <a:latin typeface="Elephant" panose="02020904090505020303" pitchFamily="18" charset="0"/>
              </a:rPr>
              <a:t>Springfield </a:t>
            </a:r>
            <a:r>
              <a:rPr lang="en-US" sz="5400" spc="-10" dirty="0" smtClean="0">
                <a:latin typeface="Elephant" panose="02020904090505020303" pitchFamily="18" charset="0"/>
              </a:rPr>
              <a:t>College</a:t>
            </a:r>
          </a:p>
          <a:p>
            <a:pPr marL="1795780" marR="508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5400" spc="-5" dirty="0" smtClean="0">
                <a:latin typeface="Elephant" panose="02020904090505020303" pitchFamily="18" charset="0"/>
              </a:rPr>
              <a:t>AmeriCorps</a:t>
            </a:r>
            <a:r>
              <a:rPr lang="en-US" sz="5400" spc="-110" dirty="0" smtClean="0">
                <a:latin typeface="Elephant" panose="02020904090505020303" pitchFamily="18" charset="0"/>
              </a:rPr>
              <a:t> </a:t>
            </a:r>
            <a:r>
              <a:rPr lang="en-US" sz="5400" spc="-5" dirty="0" smtClean="0">
                <a:latin typeface="Elephant" panose="02020904090505020303" pitchFamily="18" charset="0"/>
              </a:rPr>
              <a:t>2018–2019</a:t>
            </a:r>
          </a:p>
          <a:p>
            <a:pPr marL="1405255" indent="0" algn="ctr">
              <a:lnSpc>
                <a:spcPct val="100000"/>
              </a:lnSpc>
              <a:spcBef>
                <a:spcPts val="3354"/>
              </a:spcBef>
              <a:buNone/>
            </a:pPr>
            <a:r>
              <a:rPr lang="en-US" sz="5400" u="heavy" spc="-10" dirty="0" smtClean="0">
                <a:uFill>
                  <a:solidFill>
                    <a:srgbClr val="000000"/>
                  </a:solidFill>
                </a:uFill>
                <a:latin typeface="Elephant" panose="02020904090505020303" pitchFamily="18" charset="0"/>
              </a:rPr>
              <a:t>Member Meeting </a:t>
            </a:r>
          </a:p>
          <a:p>
            <a:pPr marL="1405255" indent="0" algn="ctr">
              <a:lnSpc>
                <a:spcPct val="100000"/>
              </a:lnSpc>
              <a:spcBef>
                <a:spcPts val="3354"/>
              </a:spcBef>
              <a:buNone/>
            </a:pPr>
            <a:r>
              <a:rPr lang="en-US" sz="5400" spc="-10" dirty="0" smtClean="0">
                <a:uFill>
                  <a:solidFill>
                    <a:srgbClr val="000000"/>
                  </a:solidFill>
                </a:uFill>
                <a:latin typeface="Elephant" panose="02020904090505020303" pitchFamily="18" charset="0"/>
              </a:rPr>
              <a:t>February 2019</a:t>
            </a:r>
          </a:p>
          <a:p>
            <a:pPr marL="1405255" indent="0" algn="ctr">
              <a:lnSpc>
                <a:spcPct val="100000"/>
              </a:lnSpc>
              <a:spcBef>
                <a:spcPts val="3354"/>
              </a:spcBef>
              <a:buNone/>
            </a:pPr>
            <a:r>
              <a:rPr lang="en-US" sz="2400" b="1" spc="-10" dirty="0" smtClean="0">
                <a:cs typeface="Calibri"/>
              </a:rPr>
              <a:t>  (This will </a:t>
            </a:r>
            <a:r>
              <a:rPr lang="en-US" sz="2400" b="1" spc="-10" dirty="0">
                <a:cs typeface="Calibri"/>
              </a:rPr>
              <a:t>be available </a:t>
            </a:r>
            <a:r>
              <a:rPr lang="en-US" sz="2400" b="1" dirty="0">
                <a:cs typeface="Calibri"/>
              </a:rPr>
              <a:t>in the </a:t>
            </a:r>
            <a:r>
              <a:rPr lang="en-US" sz="2400" b="1" spc="-10" dirty="0">
                <a:cs typeface="Calibri"/>
              </a:rPr>
              <a:t>Resources </a:t>
            </a:r>
            <a:r>
              <a:rPr lang="en-US" sz="2400" b="1" dirty="0">
                <a:cs typeface="Calibri"/>
              </a:rPr>
              <a:t>Section on </a:t>
            </a:r>
            <a:r>
              <a:rPr lang="en-US" sz="2400" b="1" spc="-5" dirty="0">
                <a:cs typeface="Calibri"/>
              </a:rPr>
              <a:t>the </a:t>
            </a:r>
            <a:r>
              <a:rPr lang="en-US" sz="2400" b="1" spc="-5" dirty="0" err="1">
                <a:cs typeface="Calibri"/>
              </a:rPr>
              <a:t>OnCorps</a:t>
            </a:r>
            <a:r>
              <a:rPr lang="en-US" sz="2400" b="1" spc="-130" dirty="0">
                <a:cs typeface="Calibri"/>
              </a:rPr>
              <a:t> </a:t>
            </a:r>
            <a:r>
              <a:rPr lang="en-US" sz="2400" b="1" spc="-10" dirty="0">
                <a:cs typeface="Calibri"/>
              </a:rPr>
              <a:t>Portal)</a:t>
            </a:r>
            <a:endParaRPr lang="en-US" sz="2400" dirty="0">
              <a:cs typeface="Calibri"/>
            </a:endParaRPr>
          </a:p>
          <a:p>
            <a:pPr marL="1405255" indent="0" algn="ctr">
              <a:lnSpc>
                <a:spcPct val="100000"/>
              </a:lnSpc>
              <a:spcBef>
                <a:spcPts val="3354"/>
              </a:spcBef>
              <a:buNone/>
            </a:pPr>
            <a:endParaRPr lang="en-US" sz="5400" spc="-5" dirty="0">
              <a:uFill>
                <a:solidFill>
                  <a:srgbClr val="000000"/>
                </a:solidFill>
              </a:uFill>
              <a:latin typeface="Elephant" panose="02020904090505020303" pitchFamily="18" charset="0"/>
            </a:endParaRPr>
          </a:p>
        </p:txBody>
      </p:sp>
      <p:sp>
        <p:nvSpPr>
          <p:cNvPr id="9" name="object 14"/>
          <p:cNvSpPr/>
          <p:nvPr/>
        </p:nvSpPr>
        <p:spPr>
          <a:xfrm>
            <a:off x="628650" y="378367"/>
            <a:ext cx="792480" cy="726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0" name="object 15"/>
          <p:cNvSpPr/>
          <p:nvPr/>
        </p:nvSpPr>
        <p:spPr>
          <a:xfrm>
            <a:off x="1447800" y="343315"/>
            <a:ext cx="717803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2219705" y="379890"/>
            <a:ext cx="2904743" cy="696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2646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580590"/>
            <a:ext cx="7391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</a:t>
            </a: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 feeling today?</a:t>
            </a: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Updates:</a:t>
            </a: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Volunteer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2019-2020 Program Application </a:t>
            </a:r>
          </a:p>
          <a:p>
            <a:pPr lvl="1"/>
            <a:endParaRPr lang="en-US" sz="1400" dirty="0" smtClean="0"/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Project Funding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Center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Break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endParaRPr lang="en-US" sz="2400" dirty="0"/>
          </a:p>
        </p:txBody>
      </p:sp>
      <p:sp>
        <p:nvSpPr>
          <p:cNvPr id="5" name="object 19"/>
          <p:cNvSpPr txBox="1">
            <a:spLocks/>
          </p:cNvSpPr>
          <p:nvPr/>
        </p:nvSpPr>
        <p:spPr>
          <a:xfrm>
            <a:off x="609600" y="609600"/>
            <a:ext cx="2657476" cy="750847"/>
          </a:xfrm>
          <a:prstGeom prst="rect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Agenda</a:t>
            </a:r>
            <a:endParaRPr lang="en-US" sz="4800" spc="-25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524000"/>
            <a:ext cx="8610600" cy="26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2019-2020 Program Application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Online </a:t>
            </a: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only:  </a:t>
            </a:r>
            <a:r>
              <a:rPr lang="en-US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https://</a:t>
            </a: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springfield.edu/americorps</a:t>
            </a: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sz="19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Opens March </a:t>
            </a: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</a:t>
            </a:r>
            <a:r>
              <a:rPr lang="en-US" sz="1900" baseline="300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</a:t>
            </a:r>
            <a:endParaRPr lang="en-US" sz="190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b="1" u="sng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u="sng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What’s new?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Program focus:  MENTORING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Half-time and Quarter-time Positions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Schools </a:t>
            </a: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</a:t>
            </a:r>
            <a:r>
              <a:rPr lang="en-US" sz="190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Youth Organizations </a:t>
            </a:r>
            <a:r>
              <a:rPr lang="en-US" sz="19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 sites</a:t>
            </a:r>
            <a:endParaRPr lang="en-US" sz="1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19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553074" cy="75084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Member Updates</a:t>
            </a:r>
            <a:endParaRPr sz="4800" spc="-25" dirty="0">
              <a:latin typeface="Elephant" panose="02020904090505020303" pitchFamily="18" charset="0"/>
            </a:endParaRPr>
          </a:p>
        </p:txBody>
      </p:sp>
      <p:pic>
        <p:nvPicPr>
          <p:cNvPr id="10" name="Picture 9" descr="Why you need a mentor! – The Aspiring Professionals Hu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114800"/>
            <a:ext cx="4037558" cy="2595573"/>
          </a:xfrm>
          <a:prstGeom prst="rect">
            <a:avLst/>
          </a:prstGeom>
        </p:spPr>
      </p:pic>
      <p:pic>
        <p:nvPicPr>
          <p:cNvPr id="11" name="Picture 10" descr="Boys and Girls Club of Alamance County - Alamance County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4608573"/>
            <a:ext cx="2847975" cy="1628775"/>
          </a:xfrm>
          <a:prstGeom prst="rect">
            <a:avLst/>
          </a:prstGeom>
        </p:spPr>
      </p:pic>
      <p:pic>
        <p:nvPicPr>
          <p:cNvPr id="12" name="Picture 11" descr="L'univers de ma classe: Quelques fiches pour aider le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14238"/>
            <a:ext cx="1544639" cy="20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2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524000"/>
            <a:ext cx="8610600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2000" b="1" dirty="0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Volunteer Opportunities</a:t>
            </a:r>
            <a:r>
              <a:rPr lang="en-US" sz="2000" dirty="0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9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AmeriCorps </a:t>
            </a:r>
            <a:r>
              <a:rPr lang="en-US" sz="19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 Tables in Campus Union.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Will take place during February winter break. Please sign up today! Specific date and times to be declared.</a:t>
            </a:r>
          </a:p>
          <a:p>
            <a:pPr lvl="2">
              <a:lnSpc>
                <a:spcPct val="107000"/>
              </a:lnSpc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9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Volunteer at Local Youth Agencies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During February winter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break &amp; April </a:t>
            </a:r>
            <a:r>
              <a:rPr lang="en-US" sz="1900" smtClean="0">
                <a:latin typeface="Segoe UI" panose="020B0502040204020203" pitchFamily="34" charset="0"/>
                <a:cs typeface="Segoe UI" panose="020B0502040204020203" pitchFamily="34" charset="0"/>
              </a:rPr>
              <a:t>spring break.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Please sign up today!</a:t>
            </a:r>
          </a:p>
          <a:p>
            <a:pPr lvl="2">
              <a:lnSpc>
                <a:spcPct val="107000"/>
              </a:lnSpc>
            </a:pPr>
            <a:endParaRPr lang="en-US" sz="5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9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WISE: How to Wear Your Crown Summit.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March 30</a:t>
            </a:r>
            <a:r>
              <a:rPr lang="en-US" sz="19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- 9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a.m. to 2 p.m. Volunteers are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needed.</a:t>
            </a:r>
          </a:p>
          <a:p>
            <a:pPr lvl="2">
              <a:lnSpc>
                <a:spcPct val="107000"/>
              </a:lnSpc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9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BUILD: Constructing Kings.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March 9</a:t>
            </a:r>
            <a:r>
              <a:rPr lang="en-US" sz="19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9a.m. to 2p.m.</a:t>
            </a:r>
          </a:p>
          <a:p>
            <a:pPr lvl="2">
              <a:lnSpc>
                <a:spcPct val="107000"/>
              </a:lnSpc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9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Posting New Program Flyers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Post new flyers around the college when they become available. </a:t>
            </a:r>
            <a:endParaRPr lang="en-US" sz="19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07000"/>
              </a:lnSpc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07000"/>
              </a:lnSpc>
            </a:pPr>
            <a:endParaRPr lang="en-US" sz="1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19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553074" cy="75084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Member Updates</a:t>
            </a:r>
            <a:endParaRPr sz="4800" spc="-25" dirty="0">
              <a:latin typeface="Elephant" panose="02020904090505020303" pitchFamily="18" charset="0"/>
            </a:endParaRPr>
          </a:p>
        </p:txBody>
      </p:sp>
      <p:pic>
        <p:nvPicPr>
          <p:cNvPr id="2" name="Picture 1" descr="Volunteer Appreciation Week | Sandy Grade Schoo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62599"/>
            <a:ext cx="6172200" cy="11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394436"/>
            <a:ext cx="7391400" cy="88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object 19"/>
          <p:cNvSpPr txBox="1">
            <a:spLocks noGrp="1"/>
          </p:cNvSpPr>
          <p:nvPr>
            <p:ph type="title"/>
          </p:nvPr>
        </p:nvSpPr>
        <p:spPr>
          <a:xfrm>
            <a:off x="1219200" y="490486"/>
            <a:ext cx="6705600" cy="75084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Local Youth Agencies</a:t>
            </a:r>
            <a:endParaRPr sz="4800" spc="-25" dirty="0">
              <a:latin typeface="Elephant" panose="02020904090505020303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Springfield Boys and </a:t>
            </a:r>
            <a:r>
              <a:rPr lang="en-US" dirty="0"/>
              <a:t>Girls Club:  </a:t>
            </a:r>
            <a:r>
              <a:rPr lang="en-US" dirty="0">
                <a:hlinkClick r:id="rId4"/>
              </a:rPr>
              <a:t>http://www.sbgc.org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Boys and Girls Club </a:t>
            </a:r>
            <a:r>
              <a:rPr lang="en-US" dirty="0"/>
              <a:t>Family Center:  </a:t>
            </a:r>
            <a:r>
              <a:rPr lang="en-US" dirty="0">
                <a:hlinkClick r:id="rId5"/>
              </a:rPr>
              <a:t>https://www.bgcfamilycenter.org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The Center </a:t>
            </a:r>
            <a:r>
              <a:rPr lang="en-US" dirty="0"/>
              <a:t>After-school Program:  </a:t>
            </a:r>
            <a:r>
              <a:rPr lang="en-US" dirty="0" smtClean="0"/>
              <a:t>Click </a:t>
            </a:r>
            <a:r>
              <a:rPr lang="en-US" dirty="0" smtClean="0">
                <a:hlinkClick r:id="rId6"/>
              </a:rPr>
              <a:t>here</a:t>
            </a:r>
            <a:endParaRPr lang="en-US" dirty="0" smtClean="0"/>
          </a:p>
          <a:p>
            <a:r>
              <a:rPr lang="en-US" dirty="0"/>
              <a:t>YMCA:  </a:t>
            </a:r>
            <a:r>
              <a:rPr lang="en-US" dirty="0">
                <a:hlinkClick r:id="rId7"/>
              </a:rPr>
              <a:t>http://www.springfieldy.org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MLK Jr., </a:t>
            </a:r>
            <a:r>
              <a:rPr lang="en-US" dirty="0"/>
              <a:t>Family Services: 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www.mlkjrfamilyservices.org/index.html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2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752600"/>
            <a:ext cx="7543800" cy="150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3200" dirty="0" err="1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Humanic</a:t>
            </a:r>
            <a:r>
              <a:rPr lang="en-US" sz="3200" dirty="0" err="1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Action 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Mini-Grants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28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Reimbursement</a:t>
            </a:r>
            <a:endParaRPr lang="en-US" sz="28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28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Program </a:t>
            </a:r>
            <a:r>
              <a:rPr lang="en-US" sz="28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can purchase items for project</a:t>
            </a:r>
            <a:endParaRPr lang="en-US" sz="2800" dirty="0" smtClean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19"/>
          <p:cNvSpPr txBox="1">
            <a:spLocks/>
          </p:cNvSpPr>
          <p:nvPr/>
        </p:nvSpPr>
        <p:spPr>
          <a:xfrm>
            <a:off x="923924" y="605624"/>
            <a:ext cx="7610476" cy="750847"/>
          </a:xfrm>
          <a:prstGeom prst="rect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Service Project Funding</a:t>
            </a:r>
            <a:endParaRPr lang="en-US" sz="4800" spc="-25" dirty="0">
              <a:latin typeface="Elephant" panose="02020904090505020303" pitchFamily="18" charset="0"/>
            </a:endParaRPr>
          </a:p>
        </p:txBody>
      </p:sp>
      <p:pic>
        <p:nvPicPr>
          <p:cNvPr id="2" name="Picture 1" descr="microBEnet: the microbiology of the Built Environment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86200"/>
            <a:ext cx="2591251" cy="26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394436"/>
            <a:ext cx="7391400" cy="88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7543800" cy="216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3200" dirty="0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Resume </a:t>
            </a:r>
            <a:r>
              <a:rPr lang="en-US" sz="3200" dirty="0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Writing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Get </a:t>
            </a: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help polishing your 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ume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Get 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your picture 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taken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Receive </a:t>
            </a: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 hour of service time</a:t>
            </a:r>
          </a:p>
        </p:txBody>
      </p:sp>
      <p:sp>
        <p:nvSpPr>
          <p:cNvPr id="7" name="object 19"/>
          <p:cNvSpPr txBox="1">
            <a:spLocks/>
          </p:cNvSpPr>
          <p:nvPr/>
        </p:nvSpPr>
        <p:spPr>
          <a:xfrm>
            <a:off x="2100262" y="692406"/>
            <a:ext cx="4943475" cy="750847"/>
          </a:xfrm>
          <a:prstGeom prst="rect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Career Center</a:t>
            </a:r>
            <a:endParaRPr lang="en-US" sz="4800" spc="-25" dirty="0">
              <a:latin typeface="Elephant" panose="02020904090505020303" pitchFamily="18" charset="0"/>
            </a:endParaRPr>
          </a:p>
        </p:txBody>
      </p:sp>
      <p:pic>
        <p:nvPicPr>
          <p:cNvPr id="2" name="Picture 1" descr="경상북도일자리종합센터 :: 인재를 찾아라! '헤드헌터'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44938"/>
            <a:ext cx="3039947" cy="21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2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bject 19"/>
          <p:cNvSpPr txBox="1">
            <a:spLocks noGrp="1"/>
          </p:cNvSpPr>
          <p:nvPr>
            <p:ph type="title"/>
          </p:nvPr>
        </p:nvSpPr>
        <p:spPr>
          <a:xfrm>
            <a:off x="1181100" y="503925"/>
            <a:ext cx="6781800" cy="75084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College Spring Break</a:t>
            </a:r>
            <a:endParaRPr sz="4800" spc="-25" dirty="0">
              <a:latin typeface="Elephant" panose="0202090409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752600"/>
            <a:ext cx="75438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3200" dirty="0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Housing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Sign 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up if you will need </a:t>
            </a: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housing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♥"/>
            </a:pPr>
            <a:r>
              <a:rPr 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Food Plans</a:t>
            </a:r>
            <a:endParaRPr lang="en-US" sz="320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The Vegetarian Experience: A Vegetarian Diet for Multipl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076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9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394436"/>
            <a:ext cx="7391400" cy="88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Picture 1" descr="Question mar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9077"/>
            <a:ext cx="6096000" cy="4572000"/>
          </a:xfrm>
          <a:prstGeom prst="rect">
            <a:avLst/>
          </a:prstGeom>
        </p:spPr>
      </p:pic>
      <p:sp>
        <p:nvSpPr>
          <p:cNvPr id="7" name="object 19"/>
          <p:cNvSpPr txBox="1">
            <a:spLocks noGrp="1"/>
          </p:cNvSpPr>
          <p:nvPr>
            <p:ph type="title"/>
          </p:nvPr>
        </p:nvSpPr>
        <p:spPr>
          <a:xfrm>
            <a:off x="2838450" y="421268"/>
            <a:ext cx="3467100" cy="75084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800" spc="-25" dirty="0" smtClean="0">
                <a:latin typeface="Elephant" panose="02020904090505020303" pitchFamily="18" charset="0"/>
              </a:rPr>
              <a:t>Questions</a:t>
            </a:r>
            <a:endParaRPr sz="4800" spc="-25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2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281</Words>
  <Application>Microsoft Office PowerPoint</Application>
  <PresentationFormat>On-screen Show (4:3)</PresentationFormat>
  <Paragraphs>66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Elephant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Member Updates</vt:lpstr>
      <vt:lpstr>Member Updates</vt:lpstr>
      <vt:lpstr>Local Youth Agencies</vt:lpstr>
      <vt:lpstr>PowerPoint Presentation</vt:lpstr>
      <vt:lpstr>PowerPoint Presentation</vt:lpstr>
      <vt:lpstr>College Spring Break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College AmeriCorps Program</dc:title>
  <dc:creator>Shannon J Langone</dc:creator>
  <cp:lastModifiedBy>Windows User</cp:lastModifiedBy>
  <cp:revision>79</cp:revision>
  <dcterms:created xsi:type="dcterms:W3CDTF">2018-10-04T16:41:26Z</dcterms:created>
  <dcterms:modified xsi:type="dcterms:W3CDTF">2019-02-07T13:46:18Z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2018-09-04T00:00:00Z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2018-10-04T00:00:00Z</vt:filetime>
  </property>
</Properties>
</file>